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57" r:id="rId4"/>
    <p:sldId id="264" r:id="rId5"/>
    <p:sldId id="265" r:id="rId6"/>
    <p:sldId id="258" r:id="rId7"/>
    <p:sldId id="271" r:id="rId8"/>
    <p:sldId id="273" r:id="rId9"/>
    <p:sldId id="267" r:id="rId10"/>
    <p:sldId id="270" r:id="rId11"/>
    <p:sldId id="275" r:id="rId12"/>
    <p:sldId id="261" r:id="rId13"/>
    <p:sldId id="262" r:id="rId14"/>
    <p:sldId id="260" r:id="rId15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42" autoAdjust="0"/>
  </p:normalViewPr>
  <p:slideViewPr>
    <p:cSldViewPr>
      <p:cViewPr varScale="1">
        <p:scale>
          <a:sx n="81" d="100"/>
          <a:sy n="81" d="100"/>
        </p:scale>
        <p:origin x="-725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3230" y="-91"/>
      </p:cViewPr>
      <p:guideLst>
        <p:guide orient="horz" pos="3367"/>
        <p:guide pos="2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47D14-9849-4382-8543-1AB5D3FC4CE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B2FA0-C66B-43DE-8874-3BE9BA283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184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B2FA0-C66B-43DE-8874-3BE9BA2835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7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B2FA0-C66B-43DE-8874-3BE9BA2835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B2FA0-C66B-43DE-8874-3BE9BA2835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7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B2FA0-C66B-43DE-8874-3BE9BA2835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4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B2FA0-C66B-43DE-8874-3BE9BA2835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3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B2FA0-C66B-43DE-8874-3BE9BA2835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1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1016784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115640" y="4407480"/>
            <a:ext cx="1016784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325920" y="44074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115640" y="44074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1016784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1115640" y="2477880"/>
            <a:ext cx="1016784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pic>
        <p:nvPicPr>
          <p:cNvPr id="39" name="그림 38"/>
          <p:cNvPicPr/>
          <p:nvPr/>
        </p:nvPicPr>
        <p:blipFill>
          <a:blip r:embed="rId2"/>
          <a:stretch/>
        </p:blipFill>
        <p:spPr>
          <a:xfrm>
            <a:off x="3884760" y="2477520"/>
            <a:ext cx="4629600" cy="3693960"/>
          </a:xfrm>
          <a:prstGeom prst="rect">
            <a:avLst/>
          </a:prstGeom>
          <a:ln>
            <a:noFill/>
          </a:ln>
        </p:spPr>
      </p:pic>
      <p:pic>
        <p:nvPicPr>
          <p:cNvPr id="40" name="그림 39"/>
          <p:cNvPicPr/>
          <p:nvPr/>
        </p:nvPicPr>
        <p:blipFill>
          <a:blip r:embed="rId2"/>
          <a:stretch/>
        </p:blipFill>
        <p:spPr>
          <a:xfrm>
            <a:off x="3884760" y="2477520"/>
            <a:ext cx="4629600" cy="369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115640" y="2477880"/>
            <a:ext cx="10167840" cy="3693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1016784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115640" y="548640"/>
            <a:ext cx="10167840" cy="5468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1115640" y="44074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115640" y="2477880"/>
            <a:ext cx="10167840" cy="3693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325920" y="44074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115640" y="4407480"/>
            <a:ext cx="1016784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1016784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115640" y="4407480"/>
            <a:ext cx="1016784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325920" y="44074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115640" y="44074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1016784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1115640" y="2477880"/>
            <a:ext cx="1016784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pic>
        <p:nvPicPr>
          <p:cNvPr id="81" name="그림 80"/>
          <p:cNvPicPr/>
          <p:nvPr/>
        </p:nvPicPr>
        <p:blipFill>
          <a:blip r:embed="rId2"/>
          <a:stretch/>
        </p:blipFill>
        <p:spPr>
          <a:xfrm>
            <a:off x="3884760" y="2477520"/>
            <a:ext cx="4629600" cy="3693960"/>
          </a:xfrm>
          <a:prstGeom prst="rect">
            <a:avLst/>
          </a:prstGeom>
          <a:ln>
            <a:noFill/>
          </a:ln>
        </p:spPr>
      </p:pic>
      <p:pic>
        <p:nvPicPr>
          <p:cNvPr id="82" name="그림 81"/>
          <p:cNvPicPr/>
          <p:nvPr/>
        </p:nvPicPr>
        <p:blipFill>
          <a:blip r:embed="rId2"/>
          <a:stretch/>
        </p:blipFill>
        <p:spPr>
          <a:xfrm>
            <a:off x="3884760" y="2477520"/>
            <a:ext cx="4629600" cy="369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1016784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115640" y="548640"/>
            <a:ext cx="10167840" cy="5468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115640" y="44074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3693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325920" y="44074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1564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325920" y="2477880"/>
            <a:ext cx="496188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115640" y="4407480"/>
            <a:ext cx="10167840" cy="1761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76000" y="1124640"/>
            <a:ext cx="11036520" cy="31726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ko-KR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Click to edit Master title style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dt"/>
          </p:nvPr>
        </p:nvSpPr>
        <p:spPr>
          <a:xfrm>
            <a:off x="57600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6/18/20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8696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5EE008D-3A33-4659-912F-34830F0D56EC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CustomShape 5"/>
          <p:cNvSpPr/>
          <p:nvPr/>
        </p:nvSpPr>
        <p:spPr>
          <a:xfrm rot="5400000">
            <a:off x="857880" y="346320"/>
            <a:ext cx="145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 flipV="1">
            <a:off x="578520" y="4501080"/>
            <a:ext cx="1103436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개요 텍스트의 서식을 편집하려면 클릭하십시오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2번째 개요 수준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3번째 개요 수준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4번째 개요 수준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5번째 개요 수준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6번째 개요 수준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58360" y="0"/>
            <a:ext cx="11167200" cy="20185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567000" y="0"/>
            <a:ext cx="11155320" cy="20113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498960" y="787320"/>
            <a:ext cx="127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1115640" y="548640"/>
            <a:ext cx="10167840" cy="11793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ko-K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Click to edit Master title style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1115640" y="2477880"/>
            <a:ext cx="10167840" cy="3693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개요 텍스트의 서식을 편집하려면 클릭하십시오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2번째 개요 수준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3번째 개요 수준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4번째 개요 수준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5번째 개요 수준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6번째 개요 수준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7번째 개요 수준Click to 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Second level</a:t>
            </a:r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Third level</a:t>
            </a:r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Fourth level</a:t>
            </a:r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Fifth level</a:t>
            </a:r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dt"/>
          </p:nvPr>
        </p:nvSpPr>
        <p:spPr>
          <a:xfrm>
            <a:off x="111564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6/18/20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sldNum"/>
          </p:nvPr>
        </p:nvSpPr>
        <p:spPr>
          <a:xfrm>
            <a:off x="854064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DCE4843-0CDF-4318-BEC9-6F2429073656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Picture 3"/>
          <p:cNvPicPr/>
          <p:nvPr/>
        </p:nvPicPr>
        <p:blipFill>
          <a:blip r:embed="rId2"/>
          <a:srcRect r="9091" b="2339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0" name="TextShape 3"/>
          <p:cNvSpPr txBox="1"/>
          <p:nvPr/>
        </p:nvSpPr>
        <p:spPr>
          <a:xfrm>
            <a:off x="478080" y="1122480"/>
            <a:ext cx="4023000" cy="3203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ko-KR" sz="4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Next LT Pro"/>
                <a:ea typeface="맑은 고딕"/>
              </a:rPr>
              <a:t>Can Data Communication</a:t>
            </a:r>
            <a:endParaRPr lang="ko-K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11" name="TextShape 4"/>
          <p:cNvSpPr txBox="1"/>
          <p:nvPr/>
        </p:nvSpPr>
        <p:spPr>
          <a:xfrm>
            <a:off x="478080" y="4872960"/>
            <a:ext cx="4023000" cy="466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RELAY2CAN LED On / 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Off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Jin </a:t>
            </a:r>
            <a:r>
              <a:rPr lang="en-US" sz="2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Dae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 Jong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CustomShape 6"/>
          <p:cNvSpPr/>
          <p:nvPr/>
        </p:nvSpPr>
        <p:spPr>
          <a:xfrm>
            <a:off x="480960" y="4546800"/>
            <a:ext cx="3977280" cy="18000"/>
          </a:xfrm>
          <a:prstGeom prst="rect">
            <a:avLst/>
          </a:prstGeom>
          <a:solidFill>
            <a:schemeClr val="bg1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MS\UMS_발표자료\참고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28000"/>
            <a:ext cx="5328000" cy="494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1"/>
          <p:cNvSpPr txBox="1"/>
          <p:nvPr/>
        </p:nvSpPr>
        <p:spPr>
          <a:xfrm>
            <a:off x="1115640" y="548640"/>
            <a:ext cx="10167840" cy="1179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Source </a:t>
            </a:r>
            <a:r>
              <a:rPr lang="en-US" altLang="ko-KR" sz="4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Code</a:t>
            </a:r>
            <a:r>
              <a:rPr lang="en-US" altLang="ko-KR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바탕"/>
                <a:ea typeface="바탕"/>
              </a:rPr>
              <a:t>Ⅲ</a:t>
            </a:r>
            <a:r>
              <a:rPr lang="en-US" altLang="ko-K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바탕"/>
                <a:ea typeface="바탕"/>
              </a:rPr>
              <a:t> (Writer)</a:t>
            </a:r>
            <a:endParaRPr lang="ko-K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44072" y="3068960"/>
            <a:ext cx="4104456" cy="2592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bustype</a:t>
            </a:r>
            <a:endParaRPr lang="en-US" altLang="ko-KR" sz="1600" dirty="0" smtClean="0">
              <a:solidFill>
                <a:srgbClr val="FF0000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◦ </a:t>
            </a:r>
            <a:r>
              <a:rPr lang="en-US" altLang="ko-KR" sz="1600" dirty="0" err="1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pcan</a:t>
            </a:r>
            <a:endParaRPr lang="en-US" altLang="ko-KR" sz="1600" dirty="0" smtClean="0">
              <a:solidFill>
                <a:schemeClr val="tx1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channel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◦ PCAN_USBBUS1</a:t>
            </a:r>
          </a:p>
          <a:p>
            <a:endParaRPr lang="en-US" altLang="ko-KR" sz="1600" dirty="0" smtClean="0">
              <a:solidFill>
                <a:srgbClr val="FF0000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bitrate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◦ 500K</a:t>
            </a:r>
          </a:p>
        </p:txBody>
      </p:sp>
    </p:spTree>
    <p:extLst>
      <p:ext uri="{BB962C8B-B14F-4D97-AF65-F5344CB8AC3E}">
        <p14:creationId xmlns:p14="http://schemas.microsoft.com/office/powerpoint/2010/main" val="6173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테스트 영상</a:t>
            </a:r>
            <a:endParaRPr lang="ko-KR" altLang="en-US" sz="4000" dirty="0"/>
          </a:p>
        </p:txBody>
      </p:sp>
      <p:pic>
        <p:nvPicPr>
          <p:cNvPr id="6" name="simplescreenrecorder-2020-06-18_15.33.2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902" t="-1525" r="20741"/>
          <a:stretch/>
        </p:blipFill>
        <p:spPr>
          <a:xfrm>
            <a:off x="0" y="-99392"/>
            <a:ext cx="12192000" cy="71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CAN LOGGER</a:t>
            </a:r>
            <a:endParaRPr lang="ko-K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pic>
        <p:nvPicPr>
          <p:cNvPr id="1026" name="Picture 2" descr="C:\UMS\UMS_발표자료\참고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721356"/>
            <a:ext cx="6157906" cy="49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744072" y="2924944"/>
            <a:ext cx="4104456" cy="2592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Info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◦ Start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◦ Event (Rotation Status, LED Value)</a:t>
            </a:r>
          </a:p>
          <a:p>
            <a:endParaRPr lang="en-US" altLang="ko-KR" sz="1600" dirty="0" smtClean="0">
              <a:solidFill>
                <a:schemeClr val="tx1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Warnig</a:t>
            </a:r>
            <a:endParaRPr lang="en-US" altLang="ko-KR" sz="1600" dirty="0" smtClean="0">
              <a:solidFill>
                <a:srgbClr val="FF0000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◦ Override</a:t>
            </a:r>
          </a:p>
          <a:p>
            <a:endParaRPr lang="en-US" altLang="ko-KR" sz="1600" dirty="0" smtClean="0">
              <a:solidFill>
                <a:schemeClr val="tx1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Error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◦ Exit</a:t>
            </a:r>
          </a:p>
        </p:txBody>
      </p:sp>
    </p:spTree>
    <p:extLst>
      <p:ext uri="{BB962C8B-B14F-4D97-AF65-F5344CB8AC3E}">
        <p14:creationId xmlns:p14="http://schemas.microsoft.com/office/powerpoint/2010/main" val="29958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115640" y="548640"/>
            <a:ext cx="10167840" cy="1179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ko-K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Review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4" name="TextShape 7"/>
          <p:cNvSpPr txBox="1"/>
          <p:nvPr/>
        </p:nvSpPr>
        <p:spPr>
          <a:xfrm>
            <a:off x="618428" y="2271026"/>
            <a:ext cx="10945216" cy="303018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</a:t>
            </a:r>
            <a:r>
              <a:rPr lang="ko-KR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CAN</a:t>
            </a:r>
            <a:r>
              <a:rPr lang="ko-KR" altLang="en-US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사용 이유</a:t>
            </a:r>
            <a:endParaRPr lang="en-US" altLang="ko-KR" sz="17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- </a:t>
            </a:r>
            <a:r>
              <a:rPr lang="ko-KR" altLang="en-US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간단한 구조</a:t>
            </a:r>
            <a:endParaRPr lang="en-US" altLang="ko-KR" sz="17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7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</a:t>
            </a:r>
            <a:r>
              <a:rPr lang="ko-KR" altLang="en-US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종단저항</a:t>
            </a:r>
            <a:endParaRPr lang="en-US" altLang="ko-KR" sz="17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- </a:t>
            </a:r>
            <a:r>
              <a:rPr lang="ko-KR" altLang="en-US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데이터 손실 방지</a:t>
            </a:r>
            <a:endParaRPr lang="en-US" altLang="ko-KR" sz="17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endParaRPr lang="ko-KR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</a:t>
            </a:r>
            <a:r>
              <a:rPr lang="en-US" altLang="ko-KR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CAN Read, Write</a:t>
            </a:r>
          </a:p>
          <a:p>
            <a:pPr>
              <a:lnSpc>
                <a:spcPct val="100000"/>
              </a:lnSpc>
            </a:pPr>
            <a:r>
              <a:rPr lang="en-US" altLang="ko-KR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- ID, DATA </a:t>
            </a:r>
          </a:p>
          <a:p>
            <a:pPr>
              <a:lnSpc>
                <a:spcPct val="100000"/>
              </a:lnSpc>
            </a:pPr>
            <a:endParaRPr lang="en-US" altLang="ko-KR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</a:t>
            </a:r>
            <a:r>
              <a:rPr lang="en-US" altLang="ko-KR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Data Type </a:t>
            </a:r>
            <a:r>
              <a:rPr lang="ko-KR" altLang="en-US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변환</a:t>
            </a:r>
            <a:endParaRPr lang="en-US" altLang="ko-KR" sz="17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- Hex to Dec, Dec to Bin</a:t>
            </a:r>
            <a:endParaRPr lang="en-US" altLang="ko-KR" sz="17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endParaRPr lang="ko-KR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endParaRPr lang="ko-KR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638" y="6221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3"/>
          <p:cNvPicPr/>
          <p:nvPr/>
        </p:nvPicPr>
        <p:blipFill>
          <a:blip r:embed="rId3"/>
          <a:srcRect l="1916" r="11006" b="-3"/>
          <a:stretch/>
        </p:blipFill>
        <p:spPr>
          <a:xfrm>
            <a:off x="3274376" y="0"/>
            <a:ext cx="8946000" cy="6957392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6638" y="6221"/>
            <a:ext cx="4455360" cy="6857640"/>
          </a:xfrm>
          <a:custGeom>
            <a:avLst/>
            <a:gdLst/>
            <a:ahLst/>
            <a:cxnLst/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6638" y="6221"/>
            <a:ext cx="4446000" cy="6857640"/>
          </a:xfrm>
          <a:custGeom>
            <a:avLst/>
            <a:gdLst/>
            <a:ahLst/>
            <a:cxnLst/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TextShape 4"/>
          <p:cNvSpPr txBox="1"/>
          <p:nvPr/>
        </p:nvSpPr>
        <p:spPr>
          <a:xfrm>
            <a:off x="377798" y="1167581"/>
            <a:ext cx="3437640" cy="1238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Contents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6638" y="1427141"/>
            <a:ext cx="127800" cy="65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6"/>
          <p:cNvSpPr/>
          <p:nvPr/>
        </p:nvSpPr>
        <p:spPr>
          <a:xfrm>
            <a:off x="420998" y="2449541"/>
            <a:ext cx="3382920" cy="1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TextShape 7"/>
          <p:cNvSpPr txBox="1"/>
          <p:nvPr/>
        </p:nvSpPr>
        <p:spPr>
          <a:xfrm>
            <a:off x="392918" y="3272861"/>
            <a:ext cx="3438720" cy="3206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</a:t>
            </a:r>
            <a:r>
              <a:rPr lang="ko-KR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CAN</a:t>
            </a:r>
            <a:endParaRPr lang="en-US" altLang="ko-KR" sz="17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7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</a:t>
            </a:r>
            <a:r>
              <a:rPr lang="en-US" altLang="ko-KR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Materials</a:t>
            </a:r>
          </a:p>
          <a:p>
            <a:pPr>
              <a:lnSpc>
                <a:spcPct val="100000"/>
              </a:lnSpc>
            </a:pPr>
            <a:endParaRPr lang="ko-KR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</a:t>
            </a:r>
            <a:r>
              <a:rPr lang="en-US" altLang="ko-KR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Flow Chart</a:t>
            </a:r>
          </a:p>
          <a:p>
            <a:pPr>
              <a:lnSpc>
                <a:spcPct val="100000"/>
              </a:lnSpc>
            </a:pPr>
            <a:endParaRPr lang="en-US" altLang="ko-KR" sz="17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소스코드</a:t>
            </a:r>
            <a:endParaRPr lang="en-US" altLang="ko-KR" sz="17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endParaRPr lang="ko-KR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7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</a:t>
            </a:r>
            <a:r>
              <a:rPr lang="ko-KR" altLang="en-US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테스트 영상</a:t>
            </a:r>
            <a:endParaRPr lang="ko-KR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endParaRPr lang="ko-KR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lnSpc>
                <a:spcPct val="100000"/>
              </a:lnSpc>
            </a:pPr>
            <a:endParaRPr lang="ko-KR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3"/>
          <p:cNvSpPr txBox="1"/>
          <p:nvPr/>
        </p:nvSpPr>
        <p:spPr>
          <a:xfrm>
            <a:off x="1115640" y="548640"/>
            <a:ext cx="10167840" cy="1179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CA</a:t>
            </a: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N(</a:t>
            </a:r>
            <a:r>
              <a:rPr lang="en-US" altLang="ko-K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Controller Area Network</a:t>
            </a: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)</a:t>
            </a:r>
            <a:endParaRPr lang="ko-K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498" y="2420888"/>
            <a:ext cx="1045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 </a:t>
            </a:r>
            <a:r>
              <a:rPr lang="en-US" altLang="ko-KR" dirty="0" smtClean="0"/>
              <a:t>WHAT  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차량 내에서 마이크로 컨트롤러나 장치들이 서로 통신하기 위해 설계된 표준 통신 규격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498" y="311262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 </a:t>
            </a:r>
            <a:r>
              <a:rPr lang="en-US" altLang="ko-KR" dirty="0" smtClean="0"/>
              <a:t>WHY</a:t>
            </a:r>
            <a:endParaRPr lang="ko-KR" altLang="en-US" dirty="0"/>
          </a:p>
        </p:txBody>
      </p:sp>
      <p:pic>
        <p:nvPicPr>
          <p:cNvPr id="1029" name="Picture 5" descr="https://mblogthumb-phinf.pstatic.net/20160822_276/suresofttech_1471848968743h5CqU_PNG/%25EA%25B7%25B8%25EB%25A6%25BC2_3_UART_CAN.png?type=w8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4"/>
          <a:stretch/>
        </p:blipFill>
        <p:spPr bwMode="auto">
          <a:xfrm>
            <a:off x="742728" y="3573016"/>
            <a:ext cx="4901114" cy="206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51000" y="5620598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UART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39072" y="56388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CAN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5693" y="6249652"/>
            <a:ext cx="1301124" cy="3600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연결선 </a:t>
            </a:r>
            <a:r>
              <a:rPr lang="ko-KR" altLang="en-US" dirty="0" smtClean="0">
                <a:solidFill>
                  <a:srgbClr val="FF0000"/>
                </a:solidFill>
              </a:rPr>
              <a:t>多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087523" y="6316802"/>
            <a:ext cx="324036" cy="225739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42723" y="6249652"/>
            <a:ext cx="3271462" cy="3600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무게 증가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많은 공간 차지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03368" y="3481953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FF0000"/>
                </a:solidFill>
              </a:rPr>
              <a:t>멀티 마스터 통신 방식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/>
              <a:t>간단한 구조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잡음에 강함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ID </a:t>
            </a:r>
            <a:r>
              <a:rPr lang="ko-KR" altLang="en-US" dirty="0" smtClean="0"/>
              <a:t>값을 이용한 우선순위</a:t>
            </a:r>
            <a:endParaRPr lang="en-US" altLang="ko-KR" dirty="0" smtClean="0"/>
          </a:p>
          <a:p>
            <a:r>
              <a:rPr lang="en-US" altLang="ko-KR" dirty="0" smtClean="0"/>
              <a:t>5.  PLUG &amp; PLAY </a:t>
            </a:r>
            <a:r>
              <a:rPr lang="ko-KR" altLang="en-US" dirty="0" smtClean="0"/>
              <a:t>기능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88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https://mblogthumb-phinf.pstatic.net/20160822_27/suresofttech_1471851212076qCqAJ_PNG/%25EA%25B7%25B8%25EB%25A6%25BC4_CAN%25ED%2594%2584%25EB%25A0%2588%25EC%259E%2584%25EA%25B5%25AC%25EC%25A1%25B0.png?type=w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27" y="2276872"/>
            <a:ext cx="7620000" cy="222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Shape 3"/>
          <p:cNvSpPr txBox="1"/>
          <p:nvPr/>
        </p:nvSpPr>
        <p:spPr>
          <a:xfrm>
            <a:off x="1115640" y="548640"/>
            <a:ext cx="10167840" cy="1179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CA</a:t>
            </a: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N(</a:t>
            </a:r>
            <a:r>
              <a:rPr lang="en-US" altLang="ko-K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Controller Area Network</a:t>
            </a: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)</a:t>
            </a:r>
            <a:endParaRPr lang="ko-K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3138" y="2132856"/>
            <a:ext cx="1045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▶  </a:t>
            </a:r>
            <a:r>
              <a:rPr lang="en-US" altLang="ko-K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HOW</a:t>
            </a:r>
          </a:p>
          <a:p>
            <a:r>
              <a:rPr lang="ko-KR" altLang="en-US" dirty="0" smtClean="0"/>
              <a:t>  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7328" y="4469881"/>
            <a:ext cx="5546725" cy="2205227"/>
            <a:chOff x="278423" y="3925508"/>
            <a:chExt cx="6820895" cy="253342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" t="7532" r="1932" b="12112"/>
            <a:stretch/>
          </p:blipFill>
          <p:spPr bwMode="auto">
            <a:xfrm>
              <a:off x="278423" y="3925508"/>
              <a:ext cx="6820895" cy="2533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331977" y="4779309"/>
              <a:ext cx="3611895" cy="50405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AutoShape 4" descr="data:image/png;base64,iVBORw0KGgoAAAANSUhEUgAAA7YAAAKWCAYAAAB9IQUaAAAgAElEQVR4XuzdB3QU1R4G8C8hCakEQksIEAiE3ruA9N6LVJFib9h7L6DwABEQO4r0okhRQZogqCC9h94hdEhIIW3f+d91w6bvbHazs9lvznnnSXJn5s7vTgLf3uY2c+78ePCgAAUoQAEKUIACFKAABShAAQo4qYCbBNsRQwd7O2n9WW0KUIACFKAABShAAQpQgAIUcGGBTX9vAYOtC78AfHQKUIACFKAABShAAQpQgALOLsBg6+wtyPpTgAIUoAAFKEABClCAAhRwcQEGWxd/Afj4FKAABShAAQpQgAIUoAAFnF2AwdbZW5D1pwAFKEABClCAAhSgAAUo4OICDLYu/gLw8SlAAQpQgAIUoAAFKEABCji7AIOts7cg608BClCAAhSgAAUoQAEKUMDFBRhsXfwF4ONTgAIUoAAFKEABClCAAhRwdgEGW2dvQdafAhSgAAUoQAEKUIACFKCAiwsw2Lr4C8DHpwAFKEABClCAAhSgAAUo4OwCDLbO3oKsPwUoQAEKUIACFKAABShAARcXYLB18ReAj08BClCAAhSgAAUoQAEKUMDZBRhsnb0FWX8KUIACFKAABShAAQpQgAIuLsBg6+IvAB+fAhSgAAUoQAEKUIACFKCAswsw2Dp7C7L+FKAABShAAQpQgAIUoAAFXFyAwdbFXwA+PgUoQAEKUIACFKAABShAAWcXYLB19hZk/SlAAQpQgAIUoAAFKEABCri4AIOti78AfHwKUIACFKAABShAAQpQgALOLsBg6+wtyPpTgAIUoAAFKEABClCAAhRwcQEGWxd/Afj4FKAABShAAQpQgAIUoAAFnF2AwdbZW5D1pwAFKEABClCAAhSgAAUo4OICDLYu/gLw8SlAAQpQgAIUoAAFKEABCji7AIOts7cg608BClCAAhSgAAUoQAEKUMDFBRhsXfwF4ONTgAIUoAAFKEABClCAAhRwdgEGW2dvQdafAhSgAAUoQAEKUIACFKCAiwsw2Lr4C8DHpwAFKEABClCAAhSgAAUo4OwCDLbO3oKsPwUoQAEKUIACFKAABShAARcXYLB18ReAj08BClCAAhSgAAUoQAEKUMDZBRhsnb0FWX8KUIACFKAABShAAQpQgAIuLsBg6+IvAB+fAhSgAAUoQAEKUIACFKCAswsw2Dp7C7L+FKAABShAAQpQgAIUoAAFXFyAwdbFXwA+PgUoQAEKUIACFKAABShAAWcXYLB19hZk/SlAAQpQgAIUoAAFKEABCri4AIOti78AfHwKUIACFKAABShAAQpQgALOLsBg6+wtyPpTgAIUoAAFKEABClCAAhRwcQEGWxd/Afj4FKAABShAAQpQgAIUoAAFnF2AwdbZW5D1pwAFKEABClCAAhSgAAUo4OICDLYu/gLw8SlAAQpQgAIUoAAFKEABCji7AIOts7cg608BClCAAhSgAAUoQAEKUMDFBRhsXfwF4ONTgAIUoAAFKEABClCAAhRwdgEGW2dvQdafAhSgAAUoQAEKUIACFKCAiwsw2Lr4C8DHpwAFKEABClCAAhSgAAUo4OwCDLbO3oKsPwUoQAEKUIACFKAABShAARcXYLB18ReAj08BClCAAhSgAAUoQAEKUMDZBRhsnb0FWX8KUIACFKAABShAAQpQgAIuLsBg6+IvAB+fAhSgAAUoQAEKUIACFKCAswsw2Dp7C7L+FKAABShAAQpQgAIUoAAFXFyAwdbFXwA+PgUoQAEKUIACFKAABShAAWcXYLB19hZk/SlAAQpQgAIUoAAFKEABCri4AIOti78AfHwKUIACFKAABShAAQpQgALOLsBg6+wtyPpTgAIUoAAFKEABClCAAhRwcQEGWxd/Afj4FKAABShAAQpQgAIUoAAFnF2AwdbZW5D1pwAFKEABClCAAhSgAAUo4OICDLYu/gLw8SlAAQpQgAIUoAAFKEABCji7AIOts7cg608BClCAAhSgAAUoQAEKUMDFBRhsXfwF4ONTgAIUoAAFKEABClCAAhRwdgEGW2dvQdafAhSgAAUoQAEKUIACFKCAiwsw2Lr4C8DHpwAFKEABClCAAhSgAAUo4OwCDLbO3oJ2qP+16zewZPkviLl9Gx3atEKdWjXtcBdekgIUoAAFKEABClCAAhSggG0EnC7YXrt+Hes2bsLpM2eRmJQENzc3FCkSgIZ166Bhvbrw8vLKUiY+IQFzF/6IS1euwN3dHT06d0TtmjUylT1x6jR+XLYCSUlJCPD3w+D7+qFUiRLpys3/cQmknBzdO3VEvTq1cr1nTs2V0zVs08zarrJ1x06s/WOjOimsfDkMva+fMuNBAQpQgAIUoAAFKEABChRMgWMnTuLGzVuQvHX12jUUDwpCsaKBCAwMRHiFMBTOJmfpRcOpgu2efQfw+/o/VOjM6pAAOqBPLxQtGpjp20ePn8CSFb8iOTlZfa9alQj069ldBWPzwzzYyterVq6Evj27o1ChQmnFCnqwvXL1Khb+vAyxsXGqx1Y+MOBBAQpQgAIUoAAFKEABChQ8gduxsVi9fgMOHT6S7cMVDyqGTu3aILxCBd0COE2wPXf+Ahb+vBQJCXdUGK0YVh6VKlZAfHwC9h06hFu3ohVyRKVw9O/VI10Qla9LqDVvLF8fH9w/8D6UKpm+NzZjsPXw8EDv7l1RLaJynoKtfMLRtHFD+Hh7Z3oZ5BOQoGLFdPuSsGIUoAAFKEABClCAAhSgQMETkF7a39asRUzMbYserlXze3Bv82YWlc3vQk4RbA0GgwqmkUeOKp/GDeqhY9s2ab2tMhd07qIfIXNDJUAO6t8H5UJD0yxv3rqF2QsXIzo6BhJUU1NT1f/at26FZo0bpjPPGGzlm9ITPHRgf/j5+qqy1vTYyrkjhg5CsaJFs2zjNes34N+du+Dp6al6SXfs2oMr166hW8cOaqhzxiHYMjRYPjlp3bKF6lWW48bNm/hh3kLExsUhuFQpNGlYH39t/RfXb9xUVtJL3bVDO5w8cxbrNv6pPOTrYeXKoWfXTgjw91fX2b13P35dvUb9d5MG9dGxXRs19No0RLthvTrwLuyNXXv3IS4+Hp6eHmhQty7atGyufE3HuQsXsHL1OvUccpQsXhyVK4Vjy7btyl9vQ7Dz+4eP96MABShAAQpQgAIUoICjBBLu3MEP8xbg6rXrmqrwyIhhKFWypKZz8qOwUwTb6JgYzJq/CLeio+Hj4616WktnwPx93Xps37VHmXXp0C7d8FmZM7puw5+QgNykYQNEHj2qQl2Z4NLqWubzcs0DnPkwZTlPAqe9g60EVo9ChdT8YTkk/AUE+OPnFb/iTmJipndCysvz1q9TO12wNdVdntn8kHHyt2PjMg3nrlC+PAb376N6unMLtnJPCabmh9yvZbOmaNXiHvXl4ydPZVtn03kMtvnxI857UIACFKAABShAAQpQILPAhs1/4a8t/6b7hnTGlS5VUo1qlZGy5y9exJWrxk4q0xFWriwG9++brkNLD75OEWzPXbiIhT/9DPlUQQLt/YPuy3JIb1agKSkpWPDTUpw6c0aF4qH39Ve9mNL7K72j9/XuqSZDmw7zYBsaEqIC4OWrV+HtXRiD+vZB2dAydu2xNdWjcOHCKuBKmN5/KFIFRekNbdfqXtSqXg2Hjx1TY+GlfmVCglVAj42NTeuxlaApQ7VrVa+uXsgdu/ekhdESxYurnmoZciC9pxKYzT8wsCTYSh0qh1fEoSNHlaUEaOklHjboPtULPO/HJTh/4aJ6HKlfo/r11A/F9l2700I1g60efgWwDhSgAAUoQAEKUIACriZw6fJlzJy7AMkpKWmPXrJEcTw6cng6CunNXbLil0zhdlC/PioL6OlwimBrHja1Btuz589j4U9LVXgzBcDDR47il9/XqKAnPZ3dOnXIMthK4K1ftw6W/bpSLTpl+nRi8dLlNlsVWe4x5L5+MA1FlorIUN9O7drmuBKx+SrPpmHOcq5pKLLM2X1g8AD4+/nBvKwE9KED+iOkdGn1zKZh1eYhP7dgWzFM6txXBViZbD57wWJcv3FDrSI9fMgg1SNs+iBChktL6DYNczbvWWew1dOvAtaFAhSgAAUoQAEKUMBVBCQE/vn3P+keV3phpWMs43Ew8jB+/uW3dF/u0aUT6upsS9ACH2w3bPpL9dDKIROdZcKzhDAJYxLKZKugBwYNQNFA40rK5iFaQqc08NJfV0IaVIbgympgR44dt2uwzSrwyXzVtX/8CVmx2DRM2fR2ZRVszT8AyCoEm+b6WhNsTWFc7p/VtS9cjMLylb+rDw6qV62iVp82HeYBnsHWVX518jkpQAEKUIACFKAABfQkIJlHcoDpkGmXHdu2zraKYydOTvc9GVXatFH6tYoc/XxOEWytHYosiyjNWbhYTYj2LlwYg/r3RdkyIWrY7MIlS9Xw3ox72mYMttKbKotSzfvxJzUvNzCwCHwKeyPq8mXVdpbuY5vdqsgSqKUbP6fAJ4s0rVq7XgVFqa8ME5CeWBliLGPf9RZsT585l2nxKQZbR/+o8/4UoAAFKEABClCAAhS4KyBZSDqkpKMvt97XjMG2bauWaN6ksa44nSLYWrJ41IpVq7F3/wGFa1o86vDRY6rbXObZ5nSYL5yUVbCVc2Uu6vo/N6tQbH5YGmwtXRU5Y1g27xGVLYoG9usNmfub21BkvfTY1qlVEz27dEojY4+trn7+WRkKUIACFKAABShAAQrkKCA5aN3GTenK9OraGbVr1tCVnFMEW/PtfjKuviua5tv9mOaKyj635lsE5aRuvnBSdsE2MTEx3YJIpuvZO9iab+GTLqzGJ2D2wkVqIrfeemxj4+KznWPLYKurn39WhgIUoAAFKEABClCAAtkKyAjYb2bOVtuJmh/Zzcd1JKVTBFsBOnX6jNpHVRaBknArwVUmN8fHJ2DfoUO4dStaOZoWeFKLGv23d62E3cYN6qvFjcyPA4cOQ+auytGiaRO0ubdFpjm2MhTZdJjXIb+CrfniTPIcMvZdhlNv/OsfNddXQr/egm2RgIC0lajFSRbtuveeZsp6287dkA8J5OAcW0f+6PPeFKAABShAAQpQgAIUyFng93V/qF1NzI96tWuhe+eOuqNzmmArcrJlzdoNf6oVirM6ZCXggX17Q1biNd+7tnzZULUSsOzRan7sO3AwbXVkU2/oxahLKkDLNjrmiyTJeRIi1/yxQYWz/Aq2ch955n937Ew3DNp8n1oZoiyrEbu7u6WtiuzIociyMBX3sdXdzzorRAEKUIACFKAABShAAYsFDh4+gp9X/JquvNplZkB/eHl5WXyd/CroVMFWUM5fjMKmv//B2XPn1erAEvBkwnPDunXQsF5dhSzBd97iJZCtfuT77WXVroYNMpma94bKHrGyeq+E3+yCrVzAfNiz/NneQ5HlHrJo1Ladu/D31m2Ii4+HLERVr05tyDBl6bWVBaVknLu8aKbtfhwdbKXeF6Iu4ddVq3Hl2jXVDmHlysHP10fty5ubXX79APA+FKAABShAAQpQgAIUoEB6AVnjaM7CH1XeMD/uH9gfsj6RHg+nC7Z6RGSdshaQHwjZv9a8d9m0GrV8gNC3RzdUjahMPgpQgAIUoAAFKEABClBARwK/rl6D3Xv3p6tR23tboHnTJjqqZfqqMNjqtmmcu2JRly6rvbFKlSyJls2awNfXRw3h3rP/gOqBLlE8CMMGDVDzg3lQgAIUoAAFKEABClCAAvoQOHXmLOYu+jFdZapUroQBfXrpo4LZ1ILBVtfN47yV+2PTZvzz7/ZM2yPJE8lQ6r49u6vFv3hQgAIUoAAFKEABClCAAvoRWLx0uZruaH7Iej7lQsvop5JZ1ITBVtfN47yVk4W2ZAGpTf9sgfTeSi+tl6cnwsqXQ/vW96J4UJDzPhxrTgEKUIACFKAABShAgQIoINv6fPr5V+meTDqjZHsfvR8MtnpvIdaPAhSgAAUoQAEKUIACFKBAPgjsO3AIy1euSnenzu3bolH9evlw97zdgsE2b348mwIUoAAFKEABClCAAhSgQIEQOHT4CJZk2OLnyYdHQbbz1PvBYKv3FmL9KEABClCAAhSgAAUoQAEK5INATMxtTP3qm7Q7SU+t9Ng6w8Fg6wytxDpSgAIUoAAFKEABClCAAhTIJwEJibKLSfWqVfLpjnm/DYNt3g15BQpQgAIUoAAFKEABClCAAgVG4OataBQNLOJUz8Ng61TNxcpSgAIUoAAFKEABClCAAhSwj8DVa9fxz7bt2Lv/AAIDi6BL+3aoHF7RPjez8VUZbG0MystRgAIUoAAFKEABClCAAhRwRgEJh3/+/U9a1SMqhWNg395O8SgMtk7RTKwkBShAAQpQgAIUoAAFKEAB+wqsWLVa9daajgB/fzzz+CP2vamNrs5gayNIXoYCFKAABShAAQpQgAIUoIAzC8jc2lnzFyLm9m31GL26dkHtmtWd4pEYbJ2imVhJClCAAhSgAAUoQAEKUIAC9hdITk7G3v0HUb1aFfh4e9v/hja6A4OtjSB5GQpQgAIUoAAFKEABClCAAhRwjACDrWPceVcKUIACFKAABShAAQpQgAIUsJEAg62NIHkZClCAAhSgAAUoQAEKUIACFHCMAIOtY9x5VwpQgAIUoAAFKEABClCAAhSwkQCDrY0geRkKUIACFKAABShAAQpQgAIUcIwAg61j3HlXClCAAhSgAAUoQAEKUIACFLCRAIOtjSB5GQpQgAIUoAAFKEABClCAAhRwjACDrWPceVcKUIACFKAABShAAQpQgAIUsJEAg62NIJ31MilxCdj/yIe4OG+VeoTwV0eiyrjRzvo4uqh30rVbuDDnN6TExiN4cGf4hofmqV5HXpuGE+NnqmuEDO2CWt+8jUK+uW+WfX3jDvzb5lF1nk9YCBqunAb/6hXzVBeeTAEKUIACFKAABShAAT0KOE2wNf9HekZIn4qhKN2nDUJH9IB/7cpwc3fPZJ149SZ29HgWt7butyrApd5JxNXVW3Bm+iLc+vcAkm5Ew7NYEQQ2qanCRnD/9ijk56PHNs6xTtYE24yW5jcQk6A2DVH2oT4IatcYhXwKO52JqcI5vXOZ3sH/gqNfRHkcfnUqTn0yRxUp3q4x6i0eD8+gQKsdGGytpuOJFKAABShAAQpQgAIuIlAggq15W5UZ3gPVP3kBnsXTB4m8BNvYw6dVr+aNTbuyfS38a1ZC7e/fRWDjmk716tg62Jo/vLOa5CXY+lYMxf7HxuLCrF/UZaSHtOGvUyAfvlh7MNhaK8fzKEABClCAAhSgAAVcRaDABVtpuKDWDVF3/kcoHFIirR2tDba3DxzHrn4vI/bI6VzfCb8qYai/ZAIk0DnLYc9gKwbSgys9lsXbN8kzScY2rDXjHZR9sHeer5vdBazpsZUge2Pzbhx88mMknLuM6lNeQplh3QA3N6vryWBrNR1PpAAFKEABClCAAhRwEQGnDbZNNnytAqwcd6Ku4ewXi3H84+9hSEpWXyv3WH8VKtwLe6k/WxNsZfjxoWcn4uxXP6lrSEirOuFZhAzqhEL+vki5HYeLC1fj8MtT1NBkOSRo1fj8tbT76v09skWwNZ+XmxJ/B1d/24zIFycj/vRF9fgS9Bss+wS+lcrmicPRwdb8ncvTg2g8mcFWIxiLU4ACFKAABShAAQq4nECBCLaq1QwGnP5sIQ49M0H90SPAF41WfYaizetaHWxvbt2P7R2fQHJMnLpG9akvI+zpQel73zLct3CZkmi0choC6kQ4xctk62BreujonZHY0fM53LlwRX0pYsyTqPTGg3nquWSw5eJRTvFDxUpSgAIUoAAFKEABCuS7QMEJttJze+EKdvZ+Abe2H1SQFV4Yhqrjn4GbRyGremxPfPQdjrw5XV1Lhhk3/G1qlr2OMlx5e9fRSDh7SZWVobfB93XIuTENBtw+cALnvluGKyv/QmzkKVVe5mKW6NgUFV8dmWk1XfOeO+klLftoP5wcPxOXl29UvdaFg4uj7CN9UeHZoZnmGBtSU3Ft7b84NWk2rv+5U92rdJ+2CH/jQZwY972mVZEt6f02JKekW0QpsFEN1WsrwV8dGp4/Y/jOCJtupWAN183tpy3jUGRLe2xz62GVtrj51x71Qcy1NVtVb7+0XalerRE2ejD8a4an+wAgt+vduXRNLWp2Yc5KxJ88r97V8NdHqaH427s8bXyvuCpybs3N71OAAhSgAAUoQAEKOLFAgQq2EqYiX/gEp6ctUE1SrEVdNFg+Wa1Ia0kYM2/H1ITEdIsAlerdGnVmfwiPAL9MzS33TY6+DUOqQX1PtmLJaTsWKX/8o+9wfMy3aUOnM15Uhj3LkGYZ9myan2kecAJqV0ZydGzacF/z82UBrZrTX1XDpU0h8vzMFep5TEO1TeWlZ1sOU6+0Jdv9WGp55dfNaiVqOdw8PdBk/Vco1rIetD6/DG8235Iou2Dr7uVplWt2P7/2CLYyfF0+LDk91fiOZjzEqeYXryN0VK+01b1zCrZ3Ll7FniFvQOqa8fAqFYTEy9fVlxlsnfi3NKtOAQpQgAIUoAAFKJCrQIEKtvK0p6fMx6HnJqoHlzmd0ssqPViWhjGTWNLNGOwe+KrqUZNDy/6huambD3GWIFOiUzMENqyugmrUT+vSen4z9hKbBxzTPaSnz93HW/XUmQ65ZuM1n6fNQb65ZR92dHsmbR6wCjoVQ5Ean6B6es0PWwbb6F2HVY+hKVzVmfUByjzQHVqf37tcadWjLD3jF+atShveXKpnKxSpX1U9i7SPut9/Q8e1uGbXXrYOtqZAf+zdL9NuKR9gSOi8HXkS8mGKHPK1+j9PTGu/7IJtxjngcq67txd8KpRB3PFz6T7EYLDN7aeS36cABShAAQpQgAIUcGaBAhdsZWjv/oc+UG1i/o95rcE2Y3lbBtucXpjb+4+rXk7Twkvmw5rNA46EH1n5WUKx9Oje2nYAO/u8mBb6qox9Sg0zzjgkWEzqzB2LYs3rqGrI3rzS42da/MqWwfb2oZPY0XV02rNYsopxTs+flzm2OV3X0mCbU7uZD1POLojG7D2qhqzLkHkJ3tUnv4iyD/dRC42lxMYj8vlJOPvNz+o25ouQWXI9OSfs2SGQdpf9lOVDkoNPjcOFOb9l+llw5l9YrDsFKEABClCAAhSgAAWyEmCwzea9cFSwzSm85TQkVYKRBHpZpVkOU0BNun4LO3s9jxt/7VFfz7iIk70Wj5J7WRNsc3r+vARba87Vst2PJcHWfDRB8XaN1VxsGSZvOszvV6ReVTT45VN4h5ZCdu1+Yfav2Dv8HXV6VnPAza/HHlv+BUABClCAAhSgAAUoUJAFClywdYahyOqFymaRo4wvm3kvZ47BNi4h3TxUU7CV/XdlGLIMTZWj4S9TULJ7y7Tb2DPYZjcU2drntyicWuGa3Q+4LYOtzP81n/+d2y8V8yCaXbsfffsLNU9bjqzmgDPY5qbM71OAAhSgAAUoQAEKFBSBAhVsnWnxqFOfzsORNz7LdvEo0wuW12Cbsdc048q+9gy2OS0eZc3z5xZspf2tua6lwTYvqyLLPXJaACtjHSwJtrmtlsxgW1B+TfM5KEABClCAAhSgAAVyEyhQwTbjdj+ydUq1T16wyXY//tUrouGvU9RCRRmPHHsms2iBm3/vUYsqyUrEMtey8tsPq617vEoWQ9L1aDXH9tbW/erMvAZbR/XYZpzbaz601trnzy3YWnvd/Ai2suXUoafHp82hDWrbCBVffADuhT2zvL2bhweKNKgGjyJ+2Q5FZo9tbr/e+H0KUIACFKAABShAAVcRKDDBVvYGPTluZtq+sxIYGy6fjBJdmqu21Lp4lJxjHpRUyPz2bbWoj2n7HXVhg0HtR3romQnqj7LFSqNVn6nVerM7cgokVs+xzWYosqPm2Mqc3p09n0tblMp8T2Frnz+3YGvtdfMj2Mr2T5bsiyzvMVIN6sMY08E5tq7y65jPSQEKUIACFKAABShgrUCBCLYS3s5MX4RjH97dFzZ0ZE/UmP5a2n6y1gTbjMN0ZSXiqhOeRcjQrijkUxiyJ6ks1nT45SlpAa50v3ao88P7d/eQzaJlzIOK7LVbb9F4FC5TUoXkjKsU57XHNmPPqSwyVHvmeyjarLaqma1XRU5NTMLV3//BodH/S1sNWe7ZYNkn8KtWQd3T2ufP2IblnxyA6lNeTguB1l43v4Jtxm2XZF5sjWmvQrYzkkMWADv1yRw1H7rGZ3f3IbZ0VeSKLz2Ayu89xlWRrf1tyPMoQAEKUIACFKAABZxWwGmDbU7iQa0bqq1wCoeUSCuWMRTl1mKm+ZSyd+qufi9DhvTmdkiAq79kAvxrVsqxaNSPa7F7wKtpZWQvWu/ywWqLltjIU+nOrfn1Wyj3SN9MgTDj9kM5zZXNah9bCZmpd5LS7X8rN7Fmu5+cHlY+DJDVf4u3b5JWzNrnl31e9z82Fhdm/ZLuloFNa6lFsa5v2G6Va34FW7WP7Yff4NgH36S7pbSFu6cHbkeeSptzXenth1H57UfUUHUt+9hmtS+u3IyrIuf208vvU4ACFKAABShAAQo4s0CBC7bBAzqg+qcvGXtAzQ5rg61cQvaI3TfqfUjIze6QMFv7+3cR2Lhmru+D9PQeeGp8poAmJ3oE+KrzZf5txqBpzarI6iIGA87PXKFCoSEpOV39JDhJqJJgnPF+2T2IpZa+lcupOcJB99ZPN3zb2ueX+kQtXos997+Z7jlMwbaQt5dVrtk9Z8ZVkfOyeJQMRZYjJf6OCrcnJ87OduEweZfqLRoH/xrh6pyc2v3OxatqH2Kpa8ZD7pmalKzuw2Cb648lC1CAAhSgAAUoQAEKOLFAgQi2sqBT6T5tEDqiB/xrV4abu3umJrE0jJlOzLR6cGw8on5ah4tzV+L6nzshvYfSOxbYpCak9zS4f3s1BNTSI/VOIi4tWY+Tk+Ygeschda3g+9qj4qsjcecWzssAACAASURBVG7GUpz4+Ht1qeIdm6qhyp5FA3IMOLmubmww4Mbm3TgxfiaurfvXeO32TVD53UcRs++Y2gPXFsFWniOoTUOUfagPgto1VkO2szqseX65jsxBvfzzHzj+8ffKzd3bCyW734taX7+p9oS19rpZ1dEewVbd578tiU5PW4Cra7aqXnN5DvlQpOyoXgge2DHdu5Tb6sdJN2PUUPxzM5apa8nPQ7lH+yJkcGfsHvy6WoiMwdbSn0yWowAFKEABClCAAhRwRgGnCbbOiMs6U4ACFKAABShAAQpQgAIUoID9BRhs7W/MO1CAAhSgAAUoQAEKUIACFKCAHQUYbO2Iy0tTgAIUoAAFKEABClCAAhSggP0FGGztb8w7UIACFKAABShAAQpQgAIUoIAdBRhs7YjLS1OAAhSgAAUoQAEKUIACFKCA/QUYbO1vzDtQgAIUoAAFKEABClCAAhSggB0FGGztiMtLU4ACFKAABShAAQpQgAIUoID9BRhs7W/MO1CAAhSgAAUoQAEKUIACFKCAHQUYbO2Iy0tTgAIUoAAFKEABClCAAhSggP0FGGztb8w7UIACFKAABShAAQpQgAIUoIAdBRhs7YjLS1OAAhSgAAUoQAEKUIACFKCA/QUYbO1vzDtQgAIUoAAFKEABClCAAhSggB0FGGztiMtLU4ACFKAABShAAQpQgAIUoID9BRhs7W/MO1CAAhSgAAUoQAEKUIACFKCAHQUYbO2Iy0tTgAIUoAAFKEABClCAAhSggP0FGGztb8w7UIACFKAABShAAQpQgAIUoIAdBRhs7YjLS1OAAhSgAAUoQAEKUIACFKCA/QUYbO1vzDtQgAIUoAAFKEABClCAAhSggB0FGGztiMtLU4ACFKAABShAAQpQgAIUoID9BRhs7W/MO1CAAhSgAAUoQAEKUIACFKCAHQUYbO2Iy0tTgAIUoAAFKEABClCAAhSggP0FGGztb8w7UIACFKAABShAAQpQgAIUoIAdBRhs7YjLS1OAAhSgAAUoQAEKUIACFKCA/QUYbO1vzDtQgAIUoAAFKEABClCAAhSggB0FGGztiMtLU4ACFKAABShAAQpQgAIUoID9BRhs7W/MO1CAAhSgAAUoQAEKUIACFKCAHQUYbO2Iy0tTgAIUoAAFKEABClCAAhSggP0FGGztb8w7UIACFKAABShAAQpQgAIUoIAdBRhs7YjLS1OAAhTQo8CpU6fw0Ucf4aeffkJSUhK6dOmC1157DfXr14ebm1u+Vfnw4cN45plnMHXqVFStWtVm9/3www/Vtd5+++1M1/zrr7/QsmXLtK+HhYWhX79+qh4VKlSwWR0sudDcuXMxbNiwTEXr1q2LhQsX2tTEkvqwDAUoQAEKUMCZBRhsnbn1WHcKUIACGgWOHj2K4cOHo3///njggQfg7u6O33//HRMnTsT06dPRokULXLt2Dffff78KhvJnex2OCrZPPPEEZsyYgfDwcMTHx2P+/PlYtmwZvvnmG1SvXt2ix7WFkQTb77//Hl9++SWKFSuWdl9pk4CAAHh4eFhUFxaiAAUoQAEKUABgsOVbQAEKUMCFBCRMSZCVECvhSQ6DwYCxY8fi+vXrGDduHGJiYgp0sH3qqafS9YjK83/77bf4+++/8dlnn8HPzy/XN8JWwXb27NmQNilevHiu92QBClCAAhSgAAWyF2Cw1eHbER1zWw0PLB509xN8HVaTVaIABZxQQIa4fvXVV5BAFRoamvYE0nOZmJiIFStWqJ5c0/HYY49h8uTJqmd3yZIlmDJlCrZu3Yp7770X7733Htq2bauGL0s427BhA1q1aoUJEyZAhjuPHDlSlQkKClKXO3v2LN599138+OOPqFevHu677z51PwmTMhT5zp07ud5j7dq1qFGjhgrgy5cvR9OmTdX1ZGj1+fPn8fjjj6uAXqZMmWyHImcMtlI36T2W+kpdGjZsmGNd5s2bl24IscmocOHCWL9+varbunXrULt2bbzxxhvqObPqfRWznIKtfD/j8zZq1ChHIxmGffPmTZQuXRqff/65cn/99dfRs2dPyPcWLVqEkiVL4s0338SQIUPS6iU9+WPGjMHPP/+sfJ977rls6+2Erz2rTAEK6EggLj4esbFxKFmCH+jpqFkKRFUYbHXWjMdOnMLBw0fRomkjBludtQ2rQ4GCIHDp0iVIEEtISMCzzz6rgmjGHsqseiNl6K6EHhmyXL58eRW4JEzK12vWrKmCrQzxffnll/Hoo4+q4cwvvPACevTogaeffhrR0dEYPXo0JPxJqJJDQuSaNWvSek8tvYfMh+3QoQNq1aqFnTt3qutLvWTY9LZt29R8YRlqnd0c26yCremZn3zySfTq1Us9V07Pm5WRhNm33noLkyZNUsF9z549ykACY/v27TO9PpYEWzE1f14ZMp1TvSS8St1l3rJ4yJzil156CUWLFsUHH3yAxo0bq6+98847mDlzpqqnfAgh74S4yDnyAcGrr76qPiTo3bt3QXjt+QwUoICOBCTYrt2wGZUqhqFmtSo6qhmr4uwCDLYOasHDR4+jSJEAhJQupWpwKzoGBw4dxtXrN9SfGWwd1DC8LQVcQCA2NhazZs3CF198oUJN3759VQCrU6eO6n3NKrTdvn1byfj7+6v/z1gmqyHO0tN77NgxFfR2796NF198EXPmzEHFihXVNTLOsdV6Dwnncs1KlSrh+eefT1v4KrfFo3IKttJbLfOLc6tLVkamXu8iRYqousifpV7Suy3XzHhkt3iUGEn5rExzq5c8e0pKiuoZN69DcHBw2tdkqLkYdO/eHYMGDVI98leuXFE9uoUKFVLVlPdDeual7by9vV3gp4KPSAEK5JeAKdjK/QL8/VCzelWU+q/3Vr63/9ARNGlQN7+qw/sUIAEGWwc15l9bt6NEUDFUjaiEo8dP4tCRY+lqwmDroIbhbSngQgKpqakq2ErANS2e1Lp16yyDrYS0H374QfXySeAxHZs3b1a9fBLCNm3apEKSj4+P+rb512QYc8a5vRmDrdZ7mMKlhNuOHTum1SkvwdbUY5tbXbIKtsnJyWp4tAwBlt5b02EKqlkF26wWj/L19VWGWZnmVq+Mz24K1zLs3NSDbR64pWdb/EzDls3raBpibWpPF/rR4KNSgAJ2FDAPtqbbhFcoj1rVq6oOnr+3bkevrnd/p9uxKrx0ARNgsHVQg0qw9ffzxe3YOFz7r5fWvCq1q1dVPbo8KEAB1xLw9/ND4cJednloWSRJhgR7eXmlhU+5kfTwvf/++yrQSg+d9Oiar4os58nQVgmx48ePVz2uMo/VvIwlwVbm4MocXQlucpgH2ypVqmi+hylcyjxWGVJtOqwJtuZzbBs0aJBrXbIKtvLhwLRp0/Dxxx+nzdPNrcc2tzm25h8WWNIOWoOtbHUkdRT/ESNGpHvvZF6wqffZHi9kUlIyomNi7HFpXpMCFNCxQMKdO9ixe1+mGsrff+XLllFT8hhsddyAOq4ag62DGuevLduQlJKM6Gjj8D4eFKAABUSgfp2aKBdaxi4YsjiUzD+VxZxknqv5nrWyoNSuXbtUj2tcXFy60JrVkFoZujp06FC1OJQlPbYHDx5UPYPSQ5nVUGSZt5sxBOZ2D9PzlC1bNk9DkaWnVQJ9ZGSkmvcrC2XlVpesgm3GUCmOMo+5TZs22Q5F1hJsLWkHrcFWPpyQIH769Ol0ve3Smy/vhz33NTb1zNjlZedFKUABpxQoVjQQN27eYrB1ytZzfKUZbB3UBqahyNJzsf9gJJKSk9PVhEORHdQwvC0FCriALBz00EMPqVVvZW6thLgtW7ao+ZevvPIKBg8ejFu3buHhhx9WKx5L8JHFpWThIVmoSVY8lt9bEgBlwSbppZTFlnLrsZWV3nNaPKpy5cqq11jrPVavXq158SjzfWylB1tWOf7ll1/w3XffqX1sTT3YOdUlo5H0bMr5shfuJ598oub9SmgVN3kuCcoZD0sWjzLvsbWkXtYE20OHDuHBBx9M29tY6vn111+rBadkaLZp3m0B/9Hg41GAAvkkkNVQZLm1LCQVGFiEQ5HzqR0K4m0YbB3UquZzbOMTEtRE+YtRl9Jqw2DroIbhbSngAgIy7FbCl8x5lZ46WbFXehZlMSEJunLIXFEJuvI96c2U3kf5/y+//FJtEyTlZWhys2bN1Iq6uQVbmacZFRWlVuNdsGCBWo1XAvbSpUvV9jiy3Y8Mb9Z6D+lZlGtIz7Fpux/TYkfZrYrcsmXLtFaW+8pzS+iuUKFC2tdzq0tWRjJUWAKh9HrLIWH2woULKhiaL8xkuonWYCvn5VYva4KtXHffvn3qgwpZcVl69CXQygcApr2OXeDHgo9IAQrkk0DGYFuieBBqVa+CIgEBnGObT21QUG/DYOuglr146TJ8fXwQaDaP9tSZczgQeRgpKalcFdlB7cLbUoACFKAABShAAQrYT8A82FavGoGI8LsfKsrc+7PnL0AWk+JBAa0CDLZaxexcPjYuXm37I3t7FQ8qZue78fIUoAAFKEABClCAAhTIPwEJtjv37FdDj2VOLQ8K2EqAwdZWkja+zu3YWMjqcDwoQAEKUIACFKAABShQUASSk1Pg4WHcM5sHBWwpwGBrS01eiwIUoAAFKEABClCAAhSgAAXyXYDBNt/JjTc8fPS42qc2pHQpB9WAt6UABShAAQpQgAIUoIB+BGSYsiyo2qRBXf1UijVxGgEGWwc1lfmqyA6qAm9LAQpQgAIUoAAFKEAB3QiY9rfu1bWjburEijiPAIOtg9qKwdZB8LwtBShAAQpQgAIUoIAuBRhsddksTlMpBlsHNRWDrYPgeVsKUIACFKAABShAAV0KMNjqslmcplIMtg5qKgZbB8HzthSgAAUoQAEKUIACuhRgsNVlszhNpRhsHdRUDLYOgudtKUABClCAAhSgAAV0KcBgq8tmcZpKMdg6qKkuXroMXx8fBBYJcFANeFsKUIACFKAABShAAQroRyApKRlnz19AeIXy+qkUa+I0Agy2TtNUrCgFKEABClCAAhSgAAUoQAEKZCXAYMv3ggIUoAAFKEABClCAAhSgAAWcWoDB1qmbj5WnAAUoQAEKUIACFKAABShAAQZbB70Dh48eV3Nsy5Ut46Aa8LYUoAAFKEABClCAAhTQj8Ct6BgcPnYCTRrU1U+lWBOnEWCwdVBTcVVkB8HzthSgAAUoQAEKUIACuhTgqsi6bBanqRSDrYOaisHWQfC8LQUoQAEKUIACFKCALgUYbHXZLE5TKQZbBzUVg62D4HlbClCAAhSgAAUoQAFdCjDY6rJZnKZSDLYOaioGWwfB87YUoAAFKEABClCAAroUYLDVZbM4TaUYbB3UVAy2DoLnbSlAAQpQgAIUoAAFdCnAYKvLZnGaSjHYOqipLl66rFZFDiwS4KAa8LYUoAAFKEABClCAAhTQj0BSUjKuXr+OkNKl9FMp1sRpBBhsnaapWFEKUIACFKAABShAAQpQgAIUyEqAwZbvBQUoQAEKUIACFKAABShAAQo4tQCDrVM3HytPAQpQgAIUoAAFKEABClCAAgy2DnoHDh89rubYlitbxkE14G0pQAEKUIACFKAABSigH4Fb0TE4fOwEmjSoq59KsSZOI8Bg66Cm4qrIDoLnbSlAAQpQgAIUoAAFdCnAVZF12SxOUykGWwc1FYOtg+B5WwpQgAIUoAAFKEABXQow2OqyWZymUgy2DmoqBlsHwfO2FKAABShAAQpQgAK6FGCw1WWzOE2lGGwd1FQMtg6C520pQAEKUIACFKAABXQpwGCry2Zxmkox2DqoqRhsHQTP21KAAhSgAAUoQAEK6FKAwVaXzeI0lWKwdVBTXbx0Wa2KHFgkwEE14G0pQAEKUIACFKAABSigH4GkpGRcvX4dIaVL6adSrInTCDDYOk1TsaIUoAAFKEABClCAAhSgAAUokJWAboPthg0bsHHjxgLfau+++65unnHUqFG6qUtBrsj3339fkB+vwD4bfz4sb9rNmzerwv7+/qhXr57lJ7Kk0wqwzfXVdLt371YVKlq0KNq0aaOLykmdTp06peqip98LerQSJ5OVXtovv14i+fe/6XDmZy8oz5Fbu+spx0hddRtsJyz5Da/0756bp9N+v2ixYqgYXgmvvfoamt1zjy6eo1GD+rhy5bIu6lIQKxEQ5I2QikXw1ltvoUnz+rp4xB++XoSDSISvZyA6Deytizqt/m4RYpEEP39/lC9fHtWa6cPquaa9cOvKNV0YsRIUoAAFKEABClDAkQLDXnodsyd85MgqZLo3g62Dm2PsuAmoVaeug2thvH3vbp3U/wcF++miPgWpEkmJKYi5nqAeafSUNoioX1IXj/dMq8XGetQIAd7uoYs64cuNwMYjxrpInaRuejiGfGOsRUnOi8+1Oa7EGIsEBedalAUKiMD1KPUgpeFVQB7IuR/jEhJ1/QBhpfVTvdOX9FMX1oQCziTQ97nXsGTyx7qqsm6D7e9RMZgQeVVXWLaqzMHxL+Piqp/U5fQYbJt2rYD7X29sq8fldQDM/Xgbtq40DsFisM3lldB7sG1dBXi8Nd/rnAT++xDArUlXuA15g1YuIJD6/L3qKTuiOF5AmAs8sb4fsSt2qgrWQQDGI0IXlf0AJ/APbqq6HJsF6CXcenY28rSuA6ydoAsqPDQJmLXaWJcVDwAtXehHqtgY43M3bdYMs+ct1EeDWFGLKuHGRitWrxkaTJ5nxRX0f8rwCsUwvEJRXVWUwdYBzcFg6wB0B9+SwVZDAzDYasDSaVEGW502jP2qxWBrP1trrsxga7kag63lVvlRksE2P5Rtcw8GWw2O7LHVgGWjoqahyOyxtRGo2WUYbDWYMthqwNJpUQZbnTaM/arFYGs/W2uuzGBruRqDreVW+VGSwTY/lG1zDwZbDY4MthqwbFSUwdZGkFlchsFWgy2DrQYsnRZlsNVpw9ivWgy29rO15soMtparMdhabpUfJRls80PZNvdgsNXgyGCrActGRRlsbQTJYJs3SAbbvPnp4WwGWz20Qr7WgcE2X7lzvRmDba5EaQUYbC23yo+SDLb5oWybezDYanBksM0Zy2AwYN/ePfhx4Xzs2b0LoWXLokOnLujavSd8fHw0SN8tymBrFZtFJ9mix3b7mjOY9eHWtPsFBfuibquyaDMwAsVK+VpUj4yFbLoq8uZjQGQUMLwZ4OVhVX3USQy21tvp5UwGW720RL7Vg8E236gtulFeg22tb99G2Yf6pN0rNSER0bsP48jr03B9ww6L6pCxkC0Xjzp4Ghg1AfhsNNC4qlXVsVmw/fsA0PqFu3VoUg0Y0Ql4oAPgU9i6unHxKC4eZd2bk79nMdhq8GawzRnr0MEDmDNrJh4YMQqVKkcgIT4ev6xYhpjoaIx86GF4eWn/bcpgq+EF1VjUVsH2+J4r6De6Hjy8CiEuJhF//nQUUaeiMeilhvAN0L7NBoOthoY0bffDVZFzR2Owzd2ogJVgsNVXg9oi2AYP7ISDT41D9I5DKN2/Hco+2BtuHoVw4NGxuLLyL80PbMtgO2UJMGcd0L0p8PYwoJC75urYNNiOnQfMehUI9APOXAY+Xw7cSQLGPQz4eWuvG4Mtg632tyb/z2Cw1WDOYJsz1o+LFiApKQmDhw6Dm5ubKnwpKgpfffEZHnz4MZQtV06DtrEog61mMotPsHWw9SxcSN37elQcFk7cgd5P1EGZSoEW18dUkMFWAxmDreVYDLaWWxWQkgy2+mpIWwbbC7N/VQ8XMrgzanz2Km78vQc7ez2v+YFtFWxv3AZe/ALo0xJYsB6Y+DhQprjm6tgl2BYvYrys1PHpqcCgtkCve7TXjcGWwVb7W5P/ZzDYajBnsM0Z65+/NuP3Vb/hsSeeRkiZMhpksy/KYGsTxiwvYq9ge+tqPOaN244ej9RCuarFND8Ag60GMgZby7EYbC23KiAlGWz11ZD2CLbyhM3++g5epYKwo/uziD1yWtND2yrYrt8F/LQJGPcIMGkxULcS0LeFpqqkK5zXObYyFNnUY2sKtnKDb34FTl8G3h+hvUeZwZbB1vo3Ov/OZLDVYM1gmzNWYuIdrPr1Vyz5aRFq16mLZve0QP2GjeDra91cS7kbg62GF1RjUXsE28SEZKybf5hDkTW2hdXFGWwtp2OwtdyqgJRksNVXQ9or2DZe+wX8qlXAvuHv4Nr6bZoe2hbBNiUV+HDO3TC77TAwYyUw6XHrhvzKA9gr2M5bD2zeD0x6TPtcWwZbBltNP1wOKsxgqwGewdYyrFs3b2LP7p34c8MfuHDhPIaPfAhN72meNjzZsqsYSzHYatHSVtZWwdZ88SipQcMO5dHr8dpcPEpbc1hXmsHWcjcGW8utCkhJBlt9NWRBDbanooC3ZwL/exQICTIO+ZVhyS8NBGqEWdcGDLbWudnrLK6KbC9Z21+XwVaDqS2CbeqdBByZPgbnV8xLu3NARE2EdOmP0O6D4V7Yihn9Gp4hu6IHx7+Mi6t+Ut8eO24CatWpm+eryirJe3fvwuKF8/HMCy+hVKnSmq/JYKuZzOITbBVszReP2vjTUdy8FIcej9aGh6d1K2dwKLLFTQgw2FqOxWBruVUBKannYOsR4IuIsU+hzP3d4FksAIZUA+KOn8XxD7/FhTm/oXi7xqg96wN4h5ZKa42sVgEu0fkeRIx5EkXqVVWLKKXcjsOlZRtx8ImPkBwTp6uWtFewdfRQZOkFHTE+M/WER4Fn+wH/LTmiqS3sFWw5FFlTM6QVZrBN75YUfQMHxjyPa9v+vGtUtylCew1Fqdbd4FbIuOaKIw4GWw3qtgy2Res0RnCH3jCkpCDu3EkcnT4GZXoOQal7O2uoke2K5jXYxsfH46vp01TP7D0tWqZV7NatW5g8cTyG3P8AqlarrrnCDLaaySw+wdbBVhaPunUlHvP+tx2dhlVDpbolLa6LeUEGWw1sDLaWYzHYWm5VQErqOdjWmvEOygzrhqur/sbpzxbCu0xJhL82CoX8fdQKv6l3ElWwjY08hW0dnoB/jXCEDO2CsKcHIfboGWxr9xgCG9dE7Znvw62QO05OmoNb2w4gdHgPhAzpjKif1mHfiHd11ZL2CLaOXjwqNgF47nNgVGegec273PtOGufaTn4SKOavvRnsEWy5eJT2djCdwWCbdbCtMHw0itZqiNTkJERH7sWxLz5CldHvoEi1vHeOWdtaDLYa5OwRbE23PzlrmvrPisNHI2rtMsRfOKP+Ww7TJyOmFyglIQ5nFn6DCyt/VN8P6XIfwgY+jEK+fhqeJn3RvAZbudqmjRuwfu0aDB02HBUrVUJCQgLW/L4SRw5H4vGnnkFgoPYVchlsrW7SXE+0R7CVm8retpHbonDfs/Xh7eeZaz0yFmCw1UDGYGs5FoOt5VYFpKReg23Jri1Q+/v3EHvsLHZ0fTqtZ7X804NQddxoXFy4GhfnrkwXbE1N0mDZJyjarDb2P/yhCrClerbCkTen4/TUBWmtJj2Y3mEhVs05tWfT2zLYynY/wYM6ofzj/ZGamOSw7X52HgXGzgW+eh4oYfZPnJh44NnPgGEdgHb1tavaMtjKdj8nLwIfzwf8fLjdj/bWABhscw628l3TiFRTx53kGp8y5VUnnhxxZ0/g8NT3UfWZd+FbLhxx507h+IyJuPbvRviFRSBsyGMo2bIj3NysG+1nqiGDrYY33C7B1mBA3PlTOPblOJQf/Kj65CO3YHvu51mIPX0UlR56SdVeXgyf0Aoof9+D1o15AWCLYCtDj/fv24tflv2MPbt3ISCgCOo3bIiBg+9HiZLW9d4x2Gp4QTUWtVewlb1sZbuf2i1D0ahjeY21AhhsNZAx2FqOxWBruVUBKanXYFvxlRGo9NbDOPf1EkS+NDlN269KGMo/OQAJF64gevvBLINt3QUfo0THZjjw+FjVw+tRxC/TasChI3ui6D11cP775bi5ZZ9uWtMWwbbsQ33SnierodlaHzYvi0cZDIDsXXszNut9a2XY74ko4MORgIfGkZm2CLatX7ir0aQaMKIT8EAH7YtGma7CxaO4eJTpXcjY4WYwpCL64G6cmjMdEU+9Dd+yFZBTsPUqXgqRn7yJ4k1aI7hdL8SeOYYjU99H5cdfy3NvL4Otht+Ctgy25nNspQrVnv8QZXoMhpt7oVyDrbwsnoFBKNtrqAqyCZfOIynmFvzDq6rzrTlsEWytuW9u5zDY5iZk/fdtEWytv3v2Z9o02Nqqgl9uBDYeMV7t7R5AjRBbXTlv12GwtdyPwdZyqwJSUq/BNuKDJxD23FCc/nQejr7zRZbapjm2pqHIUkjCcMWXHkgbitxsyw/q3M01BzhFi+U12NrjIfMSbO1RH9M18xps7VE3BlsG24zB1nyOrVfR4qj+yniUaNZWZZOcgq1nYDFETnwDFR54GrLOkCE1BbdPHIZnQCC8S4fm6fVlsNXAZ8tga+qqh8GAO9cu4cR3kxHUqCVKt+uZa7CNPrwPh6e8C58y5VCyeQcUa9Ac8kLl5WCwzYuec57LYKuh3RhsNWDptCiDrU4bxn7VKgjB1nzxKPn3QvTuI4h8YRKub9iBlgcWM9jm8fVhsLUckMGWwTZjsDVNkZQe27izJ3H86/+ljT7NKdj6hIbhwq8LcWbxdyh1bycENW6FwOr1bLKALoOt5T/TsEuw/e/+V/9ei0sbV6Lasx/gyt9rc5xjK6fIWPboowdwbesGyLnho55HyZadNDxN+qIMtlbTOe2JDLYamo7BVgOWTosy2Oq0YexXLb0G2+yGIstKycU73YPkG9EKxXzxqKwWSWq+Y26WQ5FlUSnfSmVxY/NuJJy7ZD9gjVdmj63lYOyxtdwqP0pyjm165YxDkU3flaCadOsawh98AafmfJ7jHFs5J/HmNUQf3IWo9SuQHBONqs+9D58Q7VPYzGvHYKvhJyI/g61Mqg4f8Yzqzjd/36uLQAAAIABJREFUgYpUrY2YowfgG1oB0pUvx+VNv+P6tk2o8tRbVn/awWCr4UUoIEUZbDU0JIOtBiydFmWw1WnD2K9aeg22aYtHHTmNra0eTgPIbfGoegvHoXinZjjyyhSc/eZn1J03FiV7tMKR16bizOfG3ls5CuriUfZ4U9hja7kqe2zZY2t6WywNtt7BoQjp1E+dZr54lGeRYmp9IRmG7O7phdSkRLXWUJHqddMWm7L8zUxfksFWg5w9gq1038efO4Wjn49VQ5HL9RuJmwd24sS3E1H1hTHwLhGsPsk4+sVY1Bs/ExJsj387EYV8/BA2+BG1etjphV8jJT4e4Q+9AHcP7avQCgGDrXE136sXbqPLiBoa3orci6amGHDxxC0ElfGDj5+njCbD0V2XsfK7Azi+9yqqNCyFAc/VR+mwIrlfzIYlGGw1YDLYasDSaVEG29wbJukOEHUKCK4AeBbOsbxh9Uz1fbdOIzOXS7oDw9JpcGvUGahYO/f72qmEXoOtPG7tH95H8ICOuPLLJpyeMg++lcvluN2PnGOadxt/6qJaTblYy/qo+fWbSE1MVteQlYJDR/YqsNv92OM1YbC1XJXBlsE2u2ArW5dGR+5RWSZs6OMo2aKjmlZ59Z/1iHjidRQq7IMzP83Elc2rUfvdaSrMHpr0Jsr1H4niTVvjzuWLasXk0J5DjHN083Aw2GrAs2WwNV88Spa9LttnGEK7D1Y9rvKCnP9lAU7MmATPokEI7tAL13f8hUqPvKJWTU6KuYkzi2Ygas1SpMTFIqTrfQgb8ji8igZpeJr0RV0h2EpwPb7nCvqNrgfZczXjYatge/lMDH6cskttd1OqfABkleB547bjnh4VUfOeEFy7GKv+3GZgBMJrl0BifDJ8A7xQ2NfD6vaz5kQGWw1qDLbA5mPA9D/uotUKBTrWABqWBwr9tzy/lImMAoY3A7yyeJ+jE4BV+4FNR4HYO0DdckCfekBY3tYIsKgldRJsDTtWwzDnw7Qqu1VpCLToC7daLQFLFv/7LzQivA7cGmqcfvLfuYa/l2Uic3/mcyAgCIbFE+DW6ykgNILB1qIXy7pCMuy46sTnETygAzyLBsCQkorbh07i5P9+wIU5v6WFWPPFo+RONT57FaEP9sapibPVwlOlerdBxPuPwb9mJbWfbdLNGFxe8ScOPT0+bRsh62po+7M4FNlyU1cZirz1LNDFuAZaumNUA+CjToC3B5CQDPywC5ixHTh6DegcAYxuBjQPA9wAXI8HHl0KrDue/hq1SgPf9QMibPDXS16GIi9fthTbt/2LN956BzO++RpTJk/K8kW4t1VrfDTuf5j+2VScOX0aEyZNRslSpdKVjY+Lw/vvvYMrly9j0uQpKFrMOHLT0qNKeJgqWqxeMzSYPM/S0zKVM/XYmi8eVaR6PZS/bxRKte4Gt0KFIFuTnp73Jc789L3azqdEsza4uXcbqj77vtruJ+bYQZya+7na7scnuCzK3/cQgjv1Vefm5WCw1aBni2Cr4Xb5WtQWwVa2+9m3dw9+XDhfbfcTVqEiuvXoiXYdOsLLK+dP/7N7WFuuiuyoYJvx2U7su4rffziE4e80hV8Rr3xtZ/Ob5TXYSoD//r0tOH/sZpbPMPztpo7Z7ufwJeC95XfrVLkU0LoK0Coi67BlSQsw2BqDrSm0ursDF24Cy3YbQ2n32sZwm1OwlVD77SagfBDQpSbg6QHsPw/8tg94sCUQWtSSlrC+jI6CLU7shVuf0YA4XjoDw7o5QJnKcGs7OPdwa4Nga1UoziDPHlvrX0VXPTOvwdbUY51uQa3/MM/NWKr29tV62KLHVkZh7T4O/G8h8Ps2ICgAGNoeeK6/8b+tOfIabOPvAC9+BciWQxmPjZ8AzWtqr5U9emwl2E7YDHzdBwjyyVynOynAmD+AizHAq62A4r7ArgvARxuBt9oAbcPvBtuXWwJNy2l/LkvOsFWw9fb2TrudeeA1fT0hIQEfjfkAC+bNxWdffIVOnbukq97Ro0fwzFNPoEyZUIcGW0vMHFWGwVaDPINtzlhbt/yNBXPn4IGRoxARURXR0dFYMG82QsqEYtCQ+1HIik9h7Blsr5y7jWVf7sXh7ZdQv01ZBIX4qQc0DUU+E3kdq2YexP6/L6JOq1D0fLQ2SpcPQGx0IhZP3okGbcvh39Wn1fkN25dHj0dqIXLbJcz6cGsalIS76k2DMeuDreg8ojquR8Vl+n5QsG+6oJuYkIw/lxzH5qXH1HU6DK2GZt0rwsPTHat+OAgPD3dcOHELhX08su19tuS1zmuwNb+HmJieUXqh83LkebsfCbZLdgKj2wI+XsDV28Dqg0BSCnB/U6CwFT3jtgy2UjfZ1PDsdaCwZ/a9m5Yg5ud2P1mF1isxwLebgUGNgPCSOQfbPw4DkReBkc2N7SJHqgFYtN3YJn3qGz9+t9ehx2BrGu57PQqGRRPg1v0RoFw1QMLrPytg+Otn4PZNuNVrB7euDwFx0Uj94V3ggvF3g1vz3saADGRd3j/DhwW5heLLZ2BYMgVu/Z4FSpUHEhNg2LwEhs0/G+/X/n64Ne0OeHgiXbA1GGDYvxmGld8CCXFwu6cnEHUSbi37cSiyvd5nJ7yurYJtxl7svFDYItj+fQAY/Rnw3nCgfQNAQuX0ZcCVW8C4hwG/u1nG4qraKti2rAUMbWfxbXMs6Ihgu+MC8PFGYFoPIMTsQ4IVkcBPB4CpPYDkVGOPbUEKtinJyUhJTcW7730AH19f4+94gwEzv/sWe3bvVn9+74MxDuuxtc0bZZ+rMNhqcGWwzR7r9u3bmD51Mjp16Yb6DRqmFbwUFYWpkyfiwUceQ6XKOQ9ty+rq9gq2SYkpWDRpp5rf2qhjedy8HI+fp+9BWI0gFWwvnY7G0s/3GsNsWAAObonCttWnMeD5BnAv5KZCXLHSvuj2YE0U8nTH8i/3IrhCEbQdWAUZhyJnDH0Ze2zN/yxzcNfMjZQ1w9S14m8nYcXX+1C1UWlVTwm2B/65qOpVrmoxePt6qrLWHC4RbP3/+xeFDHudsRloXhloZByKo+mwdbDddRYY3BioWMIY8qxsQzg62JqCaUl/oH317IOt/Mtj/r9AmUBjOfNDPniQ9ikXBLhbC2FBa+o52KamGkNhsdIqrBo2/QRcOgW3bo8CXt4wbFgAJCXCrfMoICVJzV8173XNsbz0CpsOLcG2RCgMa+eoXmW31gOB+Nsw/PoVUKWRGgKdLtiejYRh+edw6/GYGsJsiPxXBWT3B95hsLXg1XSVIgUx2MYmAM9MB5rXAB7sotb7VMeFa8CI8cD7I6zrHWWwNTp+vhW4Gge82QYoZPbXw9lbwEsrgTEdjb24BS3YNrunOX5ZsRzPPvc8qlYz/p0pw4/fe/ct9OjZG6t/X6VCr6OGIuv5dxaDrYbWYbDNHuv4saOY/cP3eOa5FxFU/O6EhuTkZPzw/bcID6+Etu07atA2FrVXsD175AY2LD6KwS83VPNb5fh31WlcvxSLzsNrYPXsQ/AvWhgteoWr792JS8biT3eiZe9KKFkuAAv+tx1dR9VEmUqB6vsyzPnk/qvo81Rd3IiKSzfHVkuwjb15RwXZ+56rj8ASxnE5kdsvYd+m8+ra6+YfRkAx77R6aQY1O8Glgq0897pDwJXbwMBG2gOUrYNtoE/mgGdNYzo62EqdpQdajn4Nsg+2icnArC1AtWCgZWVrnjTv5+g52Mqn8abFmDqOkF84QCGPuws4ndwHw9rZcLv/bcDTK32wlXGQOZX3NevmyGaOrfQGq0WgzHtspU6/fg23fs8BgcZRGIbD24B9m+DW52kY1hvnZ7l1HAHDmlkqgKsALP+yl57en6fArUk3Btu8v7kF5goFMdievgw8OcXYM1u74t2mSkkF9p8EigYAYemnSVrUnq4UbLOaY7tqhHFY8YRNRq6X703PZppXK720ESWynmMrw5sH1LKIO9dC+T0UuVXrNjh75rSq18gHH4abm5sKs/9u3YIBAwfhyy8+Z7DNptUYbHN9ne8WYLDNHuvQwQNYOH8uXnz5NQQUSb+6r3xdDhmOrPWwV7Dd8+d5nD18A70eq616XOUwLR7VfnBVLJm2G38tP5Gpus9Nb6tWL5ahyN1G1VSLQ5nONS1MdeOS9cFWeoo/fcpsgZ7/aiABWxa9WrfgMEqU8bdq7mrGh3G5YJvbwkY5vZy2Dralitgm4DHYWv4rxVmCrQRMCYZbZCjyUhU2VYCs1gRuw94x9uBm6LHNsbyf8cM3dWjpsY29hdSpT2byNQ1/Nvwx31ivtkOM9anezLgAltl9uCqy5a+nK5S0VbDNOMc24fxl7Bv+Dq6t36aZMa9DkY+cA577HPj0SaBKWc23z/YEWwXbjHNsH+kOTHoM8LFi2RNHDEXWEmwL0lDkRo2boHqNGvj0k4l47/0x6t/VMve25b2tEBFRBVOnTGawzeanh8FWw+8hBtvssQpisK1xTwhqtyiT6aFNc2ztFWylJ3nIq43U1kAZDxmKzGCbyw+t+Rxb01BkOYXBVsNvuyyKZuVni6HI0psrQ5XzMiTbkifTc7A1H4rcrCcM6+cCNy/DratM0AsEpMd29cysg62cm1P5PARbw8ZFcBv8GuBtXH/A/EjrYWawteTtYxkAtgq2eppjq/dg6+xzbF11KLIE2y5du+F/4z5Ck6bNUDE8PC3knj9/Hp9N/RQTP/mUQ5Gz+M3KYKvhrxsG2+yxCtJQ5E4PVMeq7w+qh+0yqgbc/5v3l5pqUP9tz2AbfS0BiybtwMAXGyKkorHn2yDhwc1NjfBjsLXgBza7YKunocgFpcdW6+JRh6OAUS3uLuDFxaOML7T54lHBFTPvAXt8DwxrZ2UdbLPaM9a8vLXBNjUFqYsnwX3Ai0Dwf2MsDanSR6t+H5kPneZQZAt+L7FIgQy22Q1FlhkC0XHGhfit6R21VY+tswfb7BaPWn8CmL0LmFJAF4+SYNurdx/8tXkTli39GaGhoShSpIgalrxr5w5MnzaVqyKzxzbvf6vYKtim3klA7Olj8AurrPatzXjc3L8DUat/RpWn3kLC5Qtq0+Kqz7yr9n2y15HX7X6yWzzq2rWr+OzTyRg2YqSuF4+SvWV//mwPwuuUUItHnYm8gfn/265WOpZVja9diFWLOnUeXh3efp45DkW+E58MGebbcVg1tcBTYkJKuhWDc1o8SlY6/uXrfUiIS1b3lj/LolXJialo2beSmvvLHlsremz1tniUswdbWZDo9DXj/NqqwZZt93Mr3riAV5XSQNuqgGchYB+3+8H5Y8aQWLGOcbsfQyoMv32rtv1xazMIiL0Fwy9fAUkJxmDrWwSG3783zmm9t7/KmYaV32Vf3tpgGxSi5tjiTqxxEavCPjBsXw0kJ8KtRV8VtOVQc3MzLh61bxMMK77k4lH2+gvbSa9bEHtsTYtHtawJjDLbmYWLR1n2klq73c8Hfxi3/+lWpWBu92MKtrJg1MsvPo9Ll6IwdfoXahjyzh3bdRFsE29cReLN6/CvEHF31TSzZo9auwzxF86g4vDRkP+WPWwl12SVeyx7WywrxR5by5xUKVsFW2noyElvoPITbyCgco0CEWzlIbLb7icoqDiGjRgFT8/MQ2tz47fXHFvPwoWQ03Y/8mnrqQPX8OuM/Tiy4zIq1SmBrg/WRET9UoiLMW73k91QZJmz+88vJ9UiUDJft3mvcIuDrexrKwtVrV94GFtXnlIBVxasajeoCnyLeLHHNrcXRr6fcbufyzHA0l3GrXX0st2Pswbb6Wbzv2uFAh1rAA3LG/ewlUOGK5uXMbXXU22Nc4pvxgG/7gO2nAASkowrVHerbVwR2d6HjoYiG+bc3W/TrUpDoEVf4/xU9/82pr99E4bfvoZh5zq4VWkE1GwO7PsTbgNeNi7kdDYSqT9+Ajf/osYFpVJTci5vstUyx1a2+7kTB8MfC2D4d6X6bzW/VsK3hGvTYlcSbF1sux//GuGoNvlFBLVqAHdvL6QmJOLWtgM4/MoU3Nyyz95vstNevyAGW2mMP/cCb30PvHk/0KYucDue2/1Y+pJKsM1q8aj2le7ubZuQDPywC5ixHTh6DegcAYxuBjQPM24oYL6QVEHZx9YUbE1b/Mjw41deewNeXl66CbaXN67E5U2rUO2FsfDw9c/U5Ay2d0k2/b0FbjPnzo8fMXSwFbt/WfrjpL2crYJtbnd2xh5beSb5Ady3dw9+XDgfe3bvQliFiujWoyfadegILy8rViqw8arIubm72vcL9OJR7y2/25yVSwGtqwCtIozjwqw5bLl4lDX3z+6c/Fw8ypb1dsS1dBJsHfHornrP1OeNS6l2RHG8ACu2+coGrtHv01G0aS2c/mwhLi/biGL31kfFF4ch8coN7B74GmKPGFcz5ZFewFbBNuPiUXKXa+v+xbYOT2gmz+viUcZ/+wD/RgITFgHrdwEhxYERnYCHuwFBZouSa6mcrYYiZ1w8Surww6vW7W1rj8WjtJg4smxeVkV2ZL0z3rtKuPH3YLF6zdBgsnFle3sdDLZ3ZQt8sI07eyLd8GLpyj8xYyKi1q9AUMOWKFq7MaRMlkORDQZc3boBp+d/iZhjBxHcrifCRz0Pr6CSeXo38zoUOU83z+FkW/bY2quOznpdWwZbWxo802qx8XI1QoC3e9jy0tZfi8HWeju9nMlgq5eWyLd62CPYSoitO28s4o6exb/tHkt7lppfvI6QIV0Q+cIniFq8BrVnvo8SXZqjkE9h3Ll4FcfHfIszX/wIjwBf1Jk7FiU63wO3QoUQG3kSXqWL4/KyDdj/8IdovPYLFA4pgc01B6hrl3mgO2pMfw1Ri1ar75fs2gJVPn4a/rWM22ZJT3Hk85NUT3HLA4uRHBMHz6IB8KtSHinxd3Bhzm848NhYVbbCC8NQ8eXhKFw6CKlJybi+YYc69/bBEzle11YNltdga6t6mF/HFsHWHvXKa7C1R50YbIGmzZph9ryF9uDNl2vaMthmHF4cd+4Ujn09Htd3bEap1l3hE1xOPVNWQ5FTEuJwbulsnFs6R5UJG/I4ynQbAHdP4/abeTk4FFmDnq16bM2DrXdwWRz/diIK+fih/IAHkRIfi5M/TAXc3LMMtjd2/YNzy+ci4ok34BUYhIurlyDm6ME8j1tnsNXwIhSQogy2GhqSwVYDlk6LMtjqtGHsVy17BFsJpk02fgvvMiVx5M3pODdjaaYHqDNnjAqKxz+agegdh1Dlo6fhXT5YbUkTcn9XhAzqhPOzfsWpibNQdeLzKNWrNc7PXJ5rsD31yVzUWzQOMAAHR4+HDImu/M6jiNl/TPVWSrD1DS+L87N+UYG2ytin4F+zEg48PhYeAX6oOuE5xOw5goNPj0fpfu1Q8aUHcOW3zTg+ZkaO17VVCzHYWi7JYGu5VX6UZI9tZmXzYJuaeAeRk99GsQbNEdyhF+5cicLRz8eiSPV6mYKtm4cnTs37Am7u7ih/34NIuh2tclBQwxYI7tA7z83JYKuB0B7BVm4vjV/lmffgE2L8dOPm3n8RtXZ5pmDrXaoMjkwfg1KtuiCokXG/wDvXLuHItA9Q+ZFX4BNq/VArBlsNL0IBKcpgq6EhGWw1YOm0KIOtThvGftWyR7CV2pYZ1g2V33sMPhXLqN7Ym3/twZkvFqse0OLtGqP2rA9wY/Nu7Bn8unq48k8PQsT7j+Psl4tRqncbpCYm49/WD6veVVP5q6v+zjXY3rlwFeWfHoij73yJM58Ze43qLvgYxVrUxZ6hb6Lml28g+WYMtrR4UH0v4oMnEPbsEJyaNBt+NcJRvG0jdY/LK/5U36814x14FiuC2/uP53jdG5t22aSRGGwtZ2SwtdwqP0oy2OYcbKOPHsDZH79D9Rc/gkeAce906XhLiDqfKdjKorjHv5mAKs++h8LFS6uy17dvxpXNqxHx5Jtwt3LqoqmGDLYafiLsEWwTb90wvgwvj4OHn3EyRnZzbD0Di+HAmOdxbZvxLyXT4V+pOmq/Oy1PqyYz2Gp4EQpIUQZbDQ3JYKsBS6dFGWx12jD2q5a9gq3UWHpuyz7SD8EDOiCgToTqfZCeUgm0MnRYvm9+pCYmIWrhGgS1awTzfVi1BFu5XtmH+mQCSzh/WfUGV5/2igraprmmKtg+NxSnP52Hos3rQOam/tPkARWozY9a376d43Wvrd9mk0ZisLWckcHWcqv8KMlgm1nZvMf28qbfEXNkHyo9+ircPYwLxWY3x1ZC8I7RxqkW5kdoz6F5Hn0q12Ow1fAToYdge3D8qwgf8QwCqtTSUPPcizLY5m5U0Eow2GpoUQZbDVg6Lcpgq9OGsV+17BlszWvtXbY06sz5EAG1I3Bx3kqEDOuGi3NXqiG/5ocpxOYl2Jbu204NLY5avDYTnAxFtjbY5nRdW7UQg63lkgy2llvlR0kGW9sG24wderZsQwZbDZr2CLZye0uHIhcuGYzDU95D0dqNUKbbQGPNZZsFGODm9t92Gxqex7wog62VcE58GoOthsZjsNWApdOiDLY6bRj7VcsewVaGFcuc2Ytzf8OBJz5Oq3zEmCcR9swQtQhUiY7N1MrIW1s9rL4vvbcegQFIvhWDZv/MzHUosnnPqvniUYlXbyJs9GCcnrYAR16bpq4toVquK72wOQVb3yrlMw1FDn/jQXj4+wLubjle11YtxGBruSSDreVW+VGSwTbnYKtlKHL8xbOInPwWqj0/Bn6yB66KMqlwk82b3GQDp7wdDLYa/OwRbDMuHpUcG4PjMyahUGGfLBePuvLXGpye9yWqjH4XAVVqIjpyL6JWL0H4gy/As0gxDU+TviiDrdV0Tnsig62GpmOw1YCl06IMtjptGPtVyx7B1q9KmFpoqXBoKZz5fLEKssVa1kPYs0Ph7umBfSPfVcN/i3doivMzV6gFoiq+OhIlu7XAkTeM2wSFjuyZ7eJRMu81ZHBnnJo8F7e27lfnFmteB+e+W4Zz3y5VKzK7F/ZS82zjjp9FxJin4O7loebzNljxabY9tvGnLmS7eNTpqQtyvG7cifM2aSQGW8sZGWwtt8qPkgy2OQfbjItHxV88pzrtpCMu46rIcHdXi0WlxN1G+EMvwcPHFxfXLIVco2yfYXAz7eduZcMy2GqAs0ew9S0XDi3b/cinGlc2r8Hp+V8h+tBulLy3s3ppAirX0PAkmYvaItjGREdj0oRx2LVje7obVAwPx8uvvYXQsmU115Hb/Wgms/gEWwTb7WvOYNaHW9PuGRTsi7qtyqLNwAgUK5V+jpmlFcvzdj+JycCsLcC6Q5lv+V4voKpxsQJNB4OtJi5dFmaw1WWz2LNS9gi2Ut+izWqj0tuPIKhVfRTy94UhOQVxx8+pLX1kNWLpRZWFnIq3bwJ3by8k3YjG+R9+UVvr5Lbdj6x0LOFWArAhJRWxR8/AJywEF+evUgs/yeJTVceNhm9Eebi5uyHu2Fkc++Abdd+cemyPvvNFuu1+ZCugq6u34NDo/yHh3KUcr2urNrJFsJXtkPyqVVBzim0x99cW2/3MWw9s3g9MegzwKWzUijwDPD0NePN+oE1d7R1Rtgi2WdUrL23J7X643Y/5+5On7X7iYnF60be4uOpHpMTFIrTXUJQf9DA8A4rm5RVV5zLYaiC0VbDVcMt8K2rLYDtoyP2oXqOmTerOYGsTxiwvYqtge/z/7N0LlBXVgfb9pw7d0N3cFLFBUUQEUQQjIgholPY6IiZeJkiMiTFRQzIxOjNfLmZWQphZX+KbMb6jM84k+ZJgjJOgCE7MoIlgxEC8chFQLlHEADYtyP3a0HR9a1d1Q3fT0FVdder6P2tlRZpdu3b99j7Nec7etWvJJt1493kq6dhBe3bu159mvKOa93fo5v9nuCq6+n8mWWjB9qze0sXusx4Dvwi2gQljr4BgG3sXRN2AYgXbMK+j5eZRYdadtLryEmw/3OqG2hs/Lk0c6z/Umn4j2CZr9DJjm6z+OFZrCLY++opge2ysxhlbgq2PQRVj0bCDbWmnDs7VbKnZoyceWKhPfvlcnXyGu+27nxfB1odWQ1jTpWdKky71cWAOixJsc9fpBNtkdXkegm29Ld33c+m0SumeG6US959F3y+CrW+yoh5AsC0qb6iVE2x9cBJsCbY+hkviixYr2G7/aK9+ff8Cjb9ziE4d5P++b4Ktj6FDsPWORbD1bpWRkgTbZHVk1oPtlNukf/6V1LdS+vub2h9qTa8RbJM1dgm2yeqPY7WGYOujrwi23oJty3ts/+Hr39KlVZf5kD5clKXI7WLzdFAxgu3+fXV64TerkrEUueU9tpefLX1ulNSxxJNPs0IsRfZvlrQjCLZJ65GitycNwbboCAk6QZaD7QuLpT4nSHOXSI/f54bbIC+CbRC98I8l2IZvWqwaCbY+ZAm23oItS5F9DKoYi4YVbJtuHmUuZ/gVffWJSUPj3zyKe2xjHF0JPDXBNoGdUtwmEWyL6+u39iwH268+LP373dLmHVLtAWZs/Y6NpJcn2Ca9hw63j2Dro68ItgRbH8Ml8UXDCrZNN496acY72vbhHo2/a6hKStv3bGWWIvsYOixF9o5FsPVulZGSBNtkdWSWg+1LS6X/+2Wp7qD09/8lXXF++zeOMr3GjG2yxi7BNln9cazWEGx99BXBlmDrY7gkvmjYwdZsHrV90179+ocLdNWtZ+mMj53YLgOCrQ82gq13LIKtd6uMlCTYJqsjsxxsmz7uxzzq5x9+LD04STqrb/v6gGDbPrdiHUWwLZZs+PUSbH2YEmwJtj6GS+KLFiPYmos2z7Zd+UaN/vaeYSrrXOrbgWDrg4xg6x2LYOvdKiMlCbbJ6si8BFvblqbNlWbOk/7jbqmX/z0UmbFN1tAVwTZhHXKM5hBsffQVwZZg62O4JL5osYKteZatedzP0Iv76IIr/X9dHVqwbbl5lOmRv6tq37Nt2Twq8eO5zQYSbNvwcNb4AAAgAElEQVQkyloBgm2yejSsYHvC5SOPuLDNL7yuN674su8L/me9p1e0zTnu3cek03r5rkK//qPUdMbW1LC3VvrWz6SuFdJ3bpU6+fyON6wZ29v+z5HX88tvSre0Yz/PL/5Ieux5t77ffVa6+DT/Vmk9gmCbnp4j2ProK4KtD6yQirIrckiQrVQTRrAtRusCB9tiNIpgWwzVaOsk2EbrnYCzEWwT0AlNmhBGsA37isIItmG3ydQXRrANu10EW+nCUaP0q18/ETZtZPWd2d/9NuL480bp/P/768jOG+WJCLY+tAm2PrBCKkqwDQmSYBsMkmAbzC8JRxNsk9ALkbaBYBspd5snI9i2SXSoAMHWu1UUJZmxjUI5nHMQbH04Emx9YIVUlGAbEiTBNhgkwTaYXxKOJtgmoRcibQPBNlLuNk9GsG2TiGDrnSjSkgTbSLkDnYxg64OPYOsDK6SiBNuQIAm2wSAJtsH8knA0wTYJvRBpGwi2kXK3eTKCbZtEBFvvRJGWJNhGyh3oZARbH3wEWx9YIRUl2IYESbANBkmwDeaXhKMJtknohUjbQLCNlLvNkxFs2yQi2HonirQkwTZS7kAnI9j64MtLsP30Zz7rQ6W4RX/z379yTnDhNf3Uo3fn4p4sZ7Vvqdmt155737nqa24/JzFX/9zUt922DD5JGnxyMtq1aaf00l/ctvzt8GS0ybTiqYVuWy49Uzqxa3LalcSWNFhZI6+RepyUxBbSppAF7N//wqnxSp2gXuoYcu1U51fgcW1wDjlXXfV/NNDv4UUp33TzqO8m56OP/tn96KNLz5Xm/GtRLt13pWwexeZRvgdNDAcQbH2gm2D7fM0uH0ekp+gfJt+rt595Mj0NpqUIIKAePXrohhtu0M9//nM0EECghQDvj+QNiVNVpq7lFfrlpbckonFfX/Ss5m58LxFtadmIQadKx3Ur058fHZWI9n1hyko9N+8jndJF+n8/M0QfH3RcItoVRSNOuXu+Tuo7QOUVFXrmf5+L4pRFOcc5Z5+pwoknq7SsXJ/91f8W5RxxV/qx48r1uX7JGpvzXn5V1qP//Zu9t90ysSxuoLycf+7cuaqqqsrL5XKdCGRCYMCAAfrqV7+qe++9NxPXw0UgEKYA748wNcOr63vf+54mT54cXoUBanr00Ud1++23B6ihuIcmyaq4V0rtCGRXgGCb3b7lyhBAIESB9evXa8aMGbrnnntCrJWqEMiGAO+PbPQjV4EAAgikWYBgm+beo+0IIBCZAB/cI6PmRCkU4P2Rwk6jyQgggEDGBAi2GetQLgcBBIojwAf34rhSazYEeH9kox+5CgQQQCDNAgTbNPcebUcAgcgE+OAeGTUnSqEA748UdhpNRgABBDImQLDNWIdyOQggUByB2tpaLV++XMOGDSvOCagVgRQL7NixQ6tXr+b9keI+pOkIIIBA2gUItmnvQdqPAAIIIIAAAggggAACCORcgGCb8wHA5SOAAAIIIIAAAggggAACaRcg2Ka9B2k/AggggAACCCCAAAIIIJBzAYJtzgcAl48AAt4EzD2Ef/rTnzR+/HhvB1AKgRwJ8P7IUWdzqQgggEBCBQi2Ce0YmoUAAskSYNfXZPUHrUmWAO+PZPUHrUEAAQTyKECwzWOvc80IIOBbgA/uvsk4IEcCvD9y1NlcKgIIIJBQAYJtQjuGZiGAQLIE+OCerP6gNckS4P2RrP6gNQgggEAeBQi2eex1rhkBBHwL8MHdNxkH5EiA90eOOptLRQABBBIqQLBNaMfQLAQQSJYAH9yT1R+0JlkCvD+S1R+0BgEEEMijAME2j73ONSOAgG+B2tpaLV++XMOGDfN9LAcgkHUBsyvy6tWreX9kvaO5PgQQQCDBAgTbBHcOTUMAAQQQQAABBBBAAAEEEGhbgGDbthElEEAAAQQQQAABBBBAAAEEEixAsE1w59A0BBBAAAEEEEAAAQQQQACBtgUItm0bUQIBBBCQuYdw9uzZuummm9BAAIEWAps2bdJrr72m8ePHY4MAAggggEAsAgTbWNg5KQIIpE2AXV/T1mO0N0oB3h9RanMuBBBAAIHWBAi2jAsEEEDAgwAf3D0gUSS3Arw/ctv1XDgCCCCQGAGCbWK6goYggECSBfjgnuTeoW1xC/D+iLsHOD8CCCCAAMGWMYAAAgh4EOCDuwckiuRWgPdHbrueC0cAAQQSI0CwTUxX0BAEEEiyAB/ck9w7tC1uAd4fcfcA50cAAQQQINgyBhBAAAEPArW1tVq+fLmGDRvmoTRFEMiXgHl/mHB7xhln5OvCuVoEEEAAgcQIEGwT0xU0BAEEEEAAAQQQQAABBBBAoD0CBNv2qHEMAggggAACCCCAAAIIIIBAYgQItonpChqCAAIIIIAAAggggAACCCDQHgGCbXvUOAYBBHInsGPHDs2ePVs33XRT7q6dC0agLYFNmzbptdde0/jx49sqyt8jgAACCCBQFAGCbVFYqRQBBLImwK6vWetRridMAd4fYWpSFwIIIIBAewQItu1R4xgEEMidAB/cc9flXLAPAd4fPrAoigACCCBQFAGCbVFYqRQBBLImwAf3rPUo1xOmAO+PMDWpCwEEEECgPQIE2/aocQwCCOROgA/uuetyLtiHAO8PH1gURQABBBAoigDBtiisVIoAAlkT4IN71nqU6wlTgPdHmJrUhQACCCDQHgGCbXvUOAYBBHInUFtbq+XLl2vYsGG5u3YuGIG2BMz7w4TbM844o62i/D0CCCCAAAJFESDYFoWVShFAAAEEEEAAAQQQQAABBKISINhGJc15EEAAAQQQQAABBBBAAAEEiiJAsC0KK5UigEAWBDZv2artO3Y6/9uxc6cOHKjTFWMvzsKlcQ0IhCrw0Zatevm1BerZ43iVlJaqe7euqigv0wk9jldFeXmo56IyBBBAAAEEWhMg2DIuEEAAgRYCJsDOeWmeE2TLy8ucD+ndu3ZV716Vzn/zQgCB5gLmvbJ9505t3rxFe/bu0569e7Vjx05169ZVF114waHCptx7f13rBuCSEt5PDCQEEEAAgdAECLahUVIRAgikRaBxBtb5fzMju3Onxoy8oNmHbDMDZcJsaWlJWi6LdiKQeAHzvlr1zmqZ1RCNLzOje2qfkzRoIBtPJb4DaSACCCCQYAGCbYI7h6YhgED4An9+bYHzobq0pMSZTTIzR+b/T+pVGf7JqBEBBI4qYGZ1zeyu+XLJvB9PPeXkQ2VZ2szAQQABBBDwK0Cw9StGeQQQSKyAu/xx16ElkWYmdshZg5p9YDaztGYWlvv+EtuNNAwB5zYAljYzEBBAAAEE/AgQbP1oURYBBBIrYJY3rnr3Pad9ZsOapvfFspw4sd1GwxAIJMDS5kB8HIwAAghkSoBgm6nu5GIQyKaAmb0xuxKbD7GN98Wa8Drs3HMOXbCZrTXl2Nwpm2OAq0KgLQGWNrclxN8jgAAC2RYg2Ga7f7k6BFIv0HivnbmQbl27ujOx3cwOxSeynDj1vcsFIBCNAEubo3HmLAgggECcAgTbOPU5NwIIOBs5HetZsY0fSM0mT7wQQACBYgqwtLmYutSNAAIIFFeAYFtcX2pHAIGjCPCsWIYGAggkWYClzUnuHdqGAAIIHClAsGVUIIBAUQR4VmxRWKkUAQQSIMDS5gR0Ak1AAAEEWggQbBkSCCAQugDPig2dlAoRQCCFAixtTmGn0WQEEEitAME2tV1HwxGIR4BnxcbjzlkRQCDdAixtTnf/0XoEEEi+AME2+X1ECxFIjADPik1MV9AQBBDIkABLmzPUmVwKAgjEJkCwjY2eEyOQLAGeFZus/qA1CCCAQEsBljYzJhBAAIGjCxBsGR0IICCeFcsgQAABBNIlwNLmdPUXrUUAgeILEGyLb8wZEIhdgGfFxt4FNAABBBCITIClzZFRcyIEEEiQAME2QZ1BUxAIW4BnxYYtSn0IIIBAdgRY2pydvuRKEEBAItgyChBIsQDPik1x59F0BBBAIEECLG1OUGfQFAQQaJcAwbZdbByEQPwCPCs2/j6gBQgggEAeBFjanIde5hoRSL8AwTb9fcgVZFDA3BNrlog5M7I7dsp8kz5oQH8NGnjGoas1f1daWqKK8vIMCnBJCCCAAAJpE2Bpc9p6jPYikC0Bgm22+pOrSZmACaylJaVOQG18NT4rtlvXrurezf1fN/P/Xbs2K5eyS6W5CCCAAAI5EmBpc446m0tFICECBNuEdATNyIdAzYebtH3nTm3evMX5f7O8q3evEzXy/POaAZifNw27+dDhKhFAAAEE8iDA0uY89DLXiED0AgTb6M05Yw4EzFJi8zqhx/GHrnbDhxv1xqIlzs+cmdiuDTOx3brmQIRLRAABBBBAwJ8AS5v9eVEagbwLEGzzPgK4/lAE1n1QrY82b9WOnTud+2LNq7SkRNdcWRVK/VSCAAIIIIBAngVY2pzn3ufaEfAmQLD15kQpBJxlw43B9dQ+JzdbKjx3/quqqChzZmFPOKEH98MyXhBAAAEEEIhIgKXNEUFzGgQSLkCwTXgH0bx4Bczy4XUfbDi0M7FpjdnUaeTwj7Ebcbxdw9kRQAABBBDwJcDSZl9cFEYgdQIE29R1GQ0OU8Asbdq7d5+zfPhAXZ16V57o3P/a+Fq89G3nPxt3Ju7Z5J7ZMNtBXQgggAACCCAQnUB7ljY3Pq0gulZyJgQQ8CNAsPWjRdnMCKxbX63Fy9zQal6NGzqZJcZNg21mLpgLQQABBBBAAAHPAmZ298CBAw0rtvY5z5M3Tyto+hQD8zOzqsu8zBff5eVlrObyLExBBMIXINiGb0qNMQs0vRfWzMTu3bvXCa6DBp5xqGWN39RW8I9QzL3F6RFAAAEEEEingPksYVZ2NX7uaLyK3r0qNfL8j6Xzomg1AikWINimuPNo+pEC5hvWl19b4PyF+ea08bE6ZkMnlhEzYhBAAAEEEECgWAKNX5qb+pt+5mj62cSd2S1XRUW586U7n02K1RvUm0cBgm0eez2l1+zOvu7T9oZH6uxw7os9oGuuaP5IHfMPCP9QpLSTaTYCCCCAAAIZFGBpcwY7lUtKnADBNnFdQoOOJvDMc7OdvzLfcFaUlzuzsY33xqKGAAIIIIAAAgikWYClzWnuPdqeBAGCbRJ6IedtML/Iaz7c5GzMYGZhzbea5nXpRaPYyCnnY4PLRwABBBBAIK8CLG3Oa89z3e0VINi2V47j2iWwectW5zmwZmfBxtefX1vghFozC2uWEHfr1vXQjGy7TsJBCCCAAAIIIIBAhgVY2pzhzuXS2i1AsG03HQe2JWDuia3ZuMl5RqzZmdj8v3kNOXuQ+vfr29bh/D0CCCCAAAIIIIBAOwVY2txOOA5LrQDBNrVdl5yGm8C6Y+dOZ5e/pps2mWfFrv2g2pl9NY/VMTsTd28xW5ucq6AlCCCAAAIIIIBAdgVY2pzdvuXKXAGCLSPBt4B5Xtuqd1c3ux+2tKTEmYVt+qxY3xVzAAIIIIAAAggggEDkAixtjpycExZBgGBbBNQsVNn4sPHGjZwGDeh/6LLMz1a9s/rQ/bBmd2IzK8sLAQQQQAABBBBAIJsCLG3OZr9m6aoItlnqzRCuZfHSt2U2eDK/vMzLbPRUUVGmkeefF0LtVIEAAggggAACCCCQBQGWNmehF7N1DQTbbPVnm1fjPlJnl7bv3Ols5jTk7DObzba+tWKV82ezM3HT+2XbrJgCCCCAAAIIIIAAAghIzqMbDxw44Ny2tmfvPmfCxDwRo+lEifnZug82OF7mM2d5eRkrABk9gQQItoH40nOwCazrPqiWWWJsXif0ON55RuygAWc0e/ROeq6IliKAAAIIIIAAAgikVYClzWntueS2m2Cb3L7x1TKzfNjMwDY+WufUPifr1FNOPlSH2aHYvMxMrAm0vBBAAAEEEEAAAQQQSIoAS5uT0hPpbQfBNr1957TcBNbFy952/tss4TCh1TxSp3evSgJsyvuW5iOAAAIIIIAAAgiwtJkx4E2AYOvNKZZSTXcmdp4Vu2Ons4R42LnnHGqP+XbL/F3PHj1YUhxLL3FSBBBAAAEEEEAAgbgFWNocdw/Ef36Cbfx90GoLzE33L7+2wPk7szOxMxPbzczEnsiN9QntM5qFAAIIIIAAAgggkAwBljYnox+ibAXBNkrthnOZGdaajZu0Z89e7WjYndjsFHfNFVWHWmNma83OxexMHEMHcUoEEEAAAQQQQACBzAqwa3M2u5ZgW8R+bVxKbJYPN77Mz+bMnafy8nLn+bDmftgTTuihCrY4L2JPUDUCCCCAAAIIIIAAAt4FWNrs3SopJQm2IfbEhg83asfOXdq8ecuhZ3aZ6i+9aBQbOYXoTFUIIIAAAggggAACCEQpwNLmKLXbdy6CbTvczFLiuro6595Xs4S48WWeFWv+ztwLW1Fe7jxah6XE7QDmEAQQQAABBBBAAAEEUiLA0uZkdBTB1kM/mLD63vtrtXfvXpmB2/gaNvScZs+K9VAVRRBAAAEEEEAAAQQQQCBnAixtLn6HE2ybGG/estWZcTXPgz2pV+WhvzHPit2wcaNzP6yZhW2ckS1+93AGBBBAAAEEEEAAAQQQyJoAS5vD79FcB1szoN5c+naz+2FNqO3b52QNGnhG+NrUiAACCCCAAAIIIIAAAggcQ8DL0mYzGff2ilXOJrSlJSXOxJvJMeZ2yLy+Mh9sTac3PlLH7Eg87NxzDvW1CbZmNra0tNSdiW1xz2xeBwXXjQACCCCAAAIIIIAAAskVaMwxJgSb/967d5/T2N69TtTI88871PDGp7SYHzR9Uktyr6z9LctksDUduHjZ26r5cKMjY77FMMHVLC/u369v+7U4EgEEEEAAAQQQQAABBBBIoICZ0DMvM3vb+DI/e+nPrx76s5nRNY8Z7Z3BXJSZYPv+2vUy98gOP2+o03Gr3lnN/bAJfMPRJAQQQAABBBBAAAEEEIhWwEz8bd+5U3v37HVmeM2r8dbL5avecf48eNDAaBsV8tkyE2xNkDVT8RddeEHIRFSHAAIIIIAAAggggAACCGRTYPHSt50La3rLZhqvlGCbxl6jzQgggAACCCCAAAIIIIBACAIE2xAQw6yCGdswNakLAQQQQAABBBBAAAEE8iBAsE1YLxNsE9YhNAcBBBBAAAEEEEAAAQQSL0CwTVgXEWwT1iE0BwEEEEAAAQQQQAABBBIvQLBNWBft339AdQfrcv1Q4oR1Cc1BAAEEEEAAAQQQQACBhAvU1taq3rZVXlaW8JYeu3mZ2Twq1b1A4xFAAAEEEEAAAQQQQAABBNotQLBtNx0HIoAAAggggAACCCCAAAIIJEGAYJuEXqANCCCAAAIIIIAAAggggAAC7RbITLB9d81ftWXrVo08/7x2Y3AgAggggAACCCCAAAIIIJAngbdWrJJt2xo6+KxUX3Zmgi27Iqd6HNJ4BBBAAAEEEEAAAQQQiEGAXZFjQD/WKQm2CesQmoMAAggggAACCCCAAAKJFyDYJqyLCLYJ6xCagwACCCCAAAIIIIAAAokXINgmrIsItgnrEJqDAAIIIIAAAggggAACiRcg2Casi/7y7nv6aMtWjRk5PGEtozkIIIAAAggggAACCCCAQDIF3ly23GnYeUMHJ7OBHluVmc2j6g4e1IEDB1ReVubx0imGAAIIIIAAAggggAACCORbYP/+Aw5Ax46lqYbITLBNdS/QeAQQQAABBBBAAAEEEEAAgXYLZCbYzp07t90IaT/wzTffVO/evZ3/5ellrtu8zjsvf88ups/z1+d5em9zrQgggAACCCAQvcDYsWOjP2mIZ8xMsJ0yZYq+973vhUhDVQgggAACCCCAAAIIIIBA9gU+//nPa+rUqam+0EwF2/tn/EL7vn11qjvEd+M37ZS+Nk36znhp8Em+D0/1AffNVIeyjjo4eXyqL8N343Pe5yWFPqq/+xHfbByAAAIIIIAAAgggcKSA/Zvv67bBvQi2SRkcZsaWYEuwTcp4LGo7CLYE26IOMCpHAAEEEEAAgTwJEGwT1tsEW2ZsEzYki9ccgi3Btniji5oRQAABBBBAIGcCBNuEdTjBlmCbsCFZvOYQbAm2xRtd1IwAAggggAACORMg2Caswwm2BNuEDcniNYdgS7At3uiiZgQQQAABBBDImQDBNmEdTrAl2CZsSBavOQRbgm3xRhc1I4AAAggggEDOBAi2Cetwgi3BNmFDsnjNIdgSbIs3uqgZAQSiFqg/KG14TzrhZKms8zHPbi98Xnpvqazr75ZKOx1R1vn7zdWyrvp81FfB+RBAIMUCBNuEdV67gu2ufdK/vygtXe9eTc8u0sjTpXFDpRMa/nFpLHPj+dKgXkdetW1Lb1VLzyyR3vpAOrm7dOVg6bKzpI4lx1bavFt6aoH02hqpcyfpqsHSVedIndo4rmmt7Q0589+VHnnxcE1D+rjtHt5X6lBwf27KrKyRPjeq9WvZsU/6/VvSvHek3bXSx06Vrj9POu2EY1/3wXr3mp97S3p3o2TO/anh0sBekuVjYLXncT9x93ltnfT+ZmnJOunDHdLtY6QuZT4uWlIa+9yWtLxaemqhO6ZMn0+4QBpY6e/a75spHvfjj4zSCCAgac0y1T/8lcMUpw2WNfIaWSOuaTUgtmZmP/+o8+P2hEYTOO3H/+WIaq1rvijr4ptkT/uBNOo6WYNHE2wZsAggELkAwTZy8mOfMFCwNaH1zF7S7n3Sgr+6Qe0LF0t9jpPaCrYvr3bD3a2jpNN7SibszVwk9eomXTv0cEhs2XwTBH8+Xzqvr3TRGdK+A9ITC9xzXn2Od90gIacxtBYKUvU26bdvuqG0sd3HCrbmOn82T+rbQ/qbc6TSEjfYP7vssN3RrsKY/fld6bOjpMpubsibtUy66xKpsqv3aw8SbOPo8/110uOvueHdfIlivhC5uyraYBtXn6/fKj36sjRxhNT/ROntarfP77jYtfD6Ith6laIcAgg0FVizTCaYWrd+VyrvIm2pkT1/plR3QNYnviJ1bPsLxqDB9lgzrV47ixlbr1KUQwABPwIEWz9aEZQNHGwbZ2PNzJIJqmY29eYLpNoD7qxuazO22/ZI//WSGwTPPeXwVa7d4n6Iv+Pj7gxua691W6U/vC1NvOBwsGlrhrS1esIIto0zy6aun813r9uEj2O158VV0soN0ufHSOUd3ZbV29KTC9wZ5+uHtT77euCg9KtXpbNPkkb3d4/be0Ca+mfp8rNbnxU/2vgJGmyj7nMztmRLliWt+tD9AiSuYBtln5vLfmGFtGmXO0tbsCQzc/3LV9wxMLSP998QBFvvVpREAIHDAk2DbeeGf5f37JT91I+k86+QNeRiqf6g7CVzZb/0pFTzvqyzL5Q17i6poqvsx/9Z9srXnfqss0YeCsitlj+xyeeBhhYcM5Du3u7U78wEnz5Usm3ZK16V/cJ/Sx+8I+v8y2Vdc4fUtYeOqGfTetm/+y/Zf1kg62NjpRPc59m3Z1aZ4YIAAvkVINgmrO9DC7bmukwwfeINN5iWFo4ebNd8JE17Q5p0qXR8xWERE97MctPe3aSubX8L7BxoQrJZpjn4ZGnMGd51wwy2jcH0xC5uyDxasK2rl37zuhvaTbmmr492ucuST+3hBhgvr5373Nlr8+WBmQH2+gor2MbR50kJtlH1uQnxPbtKlwx0e9eE/BkLpd7dpYsHeO1xiWDr3YqSCCBwWKC1YGt+Fb38W2nrh05wtFe+Jr36v7Ju+Jp03ImyF86R3l0k68Z7nRndljO29vJXjlm+Kb+fYGu/s0h6+X9kfeLvpC7HyX7j927Avf5u2UtfOnyP7YH9bjAfOFzW8CulbRtl//Y/JLPMmntsGf0IIOBDgGDrAyuKoqEG2+rt0i9flm4bI3XrdPRgGyScNKKYOr73jPunWy+U/mbI0ZcvtwYZZrA19ZsAYl4mZB4t2JoltY+9Kp3V218oaa39JuC8uFIy5mamuLSD9+ESZrCNss/NFQYZO2nsczOuzLLzpiG2tZ+11fsE27aE+HsEEGhN4GjBtulmTPX17pGdyt3/37hW9tMPy7rpXqnnKUcEW9XuPWb5lsG25T22h2Z+TcBunLE95UzZ//Pv0rmXyho0wq1i+0eyn35I1vgvyf7r8sPBdv1fnNlla8I3nFll83JC8NYagi3vAgQQ8CVAsPXFVfzCqQ22jTRmxnb6QumU491w63GyM9BGQq1tDBVlsDWh9o33pVdXu18idG/4MOF1uBBspcHusjNPr6N9URFFnxNsPXURhRBAoEgCXoKtVXBmRO0/TZdMgDSvkweocNsUqbLvkcG27sAxy7cMtke9x7bpUmRznibLng/V0dAOe93KQ8HWmb1dt0rWdZOkDqVusGVX5CINIKpFINsCBNuE9W+owTboUmSzU/Ke/VKnUqmkYYdhL14rNrj33ZpNlCoa7ltt67gwZ+/CWJZqZnPNUmVz321b4dxcr1l+3bhRV1vX2vLvwwy2Ufd5UmZso+pzliL7Hd2URwCBMAW8LEVePEd680VZN9wjHd9L2rRO9syHZN14T6vB1gmRxyjf7mA77X53xvXUQUcINF3STLANc4BQFwL5FiDYJqz/Qwu27dk86rpz3ceXNL68bB5l7s+dvUL6zEj3UT/mZYKe2ZTp9oukcvfb1zZfYQZbv5tHrapx29r4eCIvm0c1XpDZPOvJN6QJI6RTj2/zMlstEFawjarPm15EUoJtVH3O5lHtG+MchQAC4Qh42DzKuYf2hJNlDb/KPefGv8qe8W+ybvr71oNtG+XbFWz7DJQ940Hp9HNljRrvVmG+LHc2Hiw03zyKpcjhjA1qQQABEWwTNggCB9vGx/386R3p9TXSnZe0/bgf82/Ny+9K8951n8NqHpWzfa+3x/007qh80QD3cT9mA6W4liKbx/38dbPb7kG9vT3ux1yn2fDJuFUNcu+NXebxcT8fbJN+MYOXIVMAACAASURBVF/62+Hu7sjtfQUNtlH3eZKCbdR93vJxP+YRT3NWSHd+XDquycZrbY0F7rFtS4i/RwCB1gRaPu5nc7Xs2Y9JHcsPPe7HnjdDWr9K1jV3unlyzq9kr1l2eCmyuX913UpZ4+50N5P68/8cs3y7gu3pQ2W/NV/2nMdVMDPFpwyS1q1w7p09tMHVe0udjaTUcvMoc02/fUTqP5R7bHkXIICALwGCrS+u4hcOFGyXrncbaJ6nOfJ0adxQ6YTO7s8an2PbWKbxUszjfcyjWsxs6+J10nNvuc9xHVApXXqmu/tr4yNVjnb5Ndulpxe795maXZWvHCxddlbbxzWtL8iM7SMvHq7JzDib8w/ve3jzKnNPZtMyjaX/rsrdBMiEc/Ms0lffc5/De8Fprp3ZEflYLxOgTYhv+TI7LH9ulPfrDxJs4+rzxmuOa8Y2rj43XwItr3aXnpt7u0f0k2463/0yyM+LYOtHi7IIINAosGaZ6h/+ymEPs3PwyGtkjbhGKm1YNbV/n+w//lpOwO19uqxR10qLX3Q2bdLJZ0gmOD79kOwdm1X43Pekbj2PXb6Jvp9dkWXXy142z6nb3OtrDb1E1tWfl8xsbtPNrky7edwPYxwBBEIQINiGgBhmFe0KtmE2oLW6zE67D7/gzoY2fZkP81+7/OjPuPXTrvYGWz/naE/Zo4VXM7NtdlwO49WeYBvGeY9VB31+pE7IfV5S6KP6ux8pdk9SPwIIIIAAAgggkAsBgm3CujmRwTYKo6QG2yiuPYnBNorrznmfE2yjGGScAwEEEEAAAQTyIkCwTVhPE2zH+3v0S8L6r13NIdjmss8Jtu16t3AQAggggAACCCDQqgDBNmEDg2BLsE3YkCxec5ixZSly8UYXNSOAAAIIIIBAzgQItgnrcIItwTZhQ7J4zSHYEmyLN7qoGQEEEEAAAQRyJkCwTViHE2wJtgkbksVrDsGWYFu80UXNCCCAAAIIIJAzAYJtwjr8ULC96PSEtSyC5vz4JWnSpRGcKGGn+P1b6lDWUQfHnpmwhkXQnBz3ubnH9uCF4yNA5hQIIIAAAggggEAOBFYv1m2De2nq1Kmpvth5L78q69H//s3e226ZWJbmKzHB9sc////SfAntbvvGTZt0Qo8e6tChQ7vrSOOBu3bs1EG7Xt27d09j8wO1Od99bql7t/z1eaABw8EIIIAAAggggMAxBP7missItowQBBBAAAEEEEAAAQQQQAABBOIUyMyMbZyInBsBBBBAAAEEEEAAAQQQQCA+AYJtfPacGQEEEEAAAQQQQAABBBBAIAQBgm0IiFSBAAIIIIAAAggggAACCCAQnwDBNj57zowAAggggAACCCCAAAIIIBCCAME2BESqQAABBBBAAAEEEEAAAQQQiE+AYBufPWdGAAEEEEAAAQQQQAABBBAIQYBgGwIiVSCAAAIIIIAAAggggAACCMQnQLCNz54zI4AAAggggAACCCCAAAIIhCBAsA0BkSoQQAABBBBAAAEEEEAAAQTiEyDYxmfPmRFAAAEEEEAAAQQQQAABBEIQINiGgEgVCCCAAAIIIIAAAggggAAC8QkQbOOz58wIIIAAAggggAACCCCAAAIhCBBsQ0CkCgQQQAABBBBAAAEEEEAAgfgECLbx2XNmBBBAAAEEEEAAAQQQQACBEAQItiEgUgUCCCCAAAIIIIAAAggggEB8AgTb+Ow5MwIIIIAAAggggAACCCCAQAgCmQm2U6ZMCYEjnVXMnTtX5513no477rh0XkA7W22u27zGjh3bzhrSe1he+7yxxyZPnpzezqPlCCCAAAIIIIAAAqELZCrY3j/jF6EDpaHCfcvWqtOQU2VZVhqaG1ob6zZul318hUpLS0OrMy0V5bXPTf9MHH6Zpk6dmpauop0IIIAAAggggAACEQhkLtju+/bVEbAl6BSbdkpfmyZ9Z7w0+KQENSyCptw3Ux3KOurg5PERnCxBp8hzn//4JX3+9DEE2wQNR5qCAAIIIIAAAggkQYBgm4ReCNKGPIccgm3+vswg2Ab5bcGxCCCAAAIIIIBAZgUItmnvWoItM7ZpH8N+2k+w9aNFWQQQQAABBBBAIDcCBNu0dzXBlmCb9jHsp/0EWz9alEUAAQQQQAABBHIjQLBNe1cTbAm2aR/DftpPsPWjRVkEEEAAAQQQQCA3AgTbtHc1wZZgm/Yx7Kf9BFs/WpRFAAEEEEAAAQRyI0CwDdLVtqTl1dJTC6WVNdKQPtKEC6SBlUFq9XdsXMF2V600a6k0Z4VUViqNHSSNP1fqVOKv/UFKx7F5FH0eb58TbIO8YzgWAQQQQAABBBDIrADBNkjXrt8qPfqyNHGE1P9E6e1qadYy6Y6LpZ5dgtTs/dg4gm29Lc1YJNXXS9cPk+oOSk8skPocJ119jve2By0ZR7Clz+Ptc4Jt0HcNxyOAAAIIIIAAApkUINgG6dYXVkibdrmztAVLqq2TfvmKNLq/NLRPkJq9HxtHsN26R/rZPOnmEVLfHm5bV2yQXlwl3X6RVF7qvf1BSsYRbOnzePucYBvkHcOxCCCAAAIIIIBAZgUItkG6duYiqWdX6ZKBbi1mmeqMhVLv7tLFA4LU7P3YOIJt9XZp+gI3xHYrc9tavU2avlD64kVSl4afeb+K9pWMI9jS5/H2OcG2fe8VjkIAAQQQQAABBDIuQLAN0sEm5FR2ax5iW/tZkHO0dWxcwdYE+NvHHA6xJuy2/FlbbQ/693EFW/q84cuMGPqcYBv0XcPxCCCAAAIIIIBAJgUItkG6lWBLsDXjhy8zopulJ9gG+Y3FsQgggAACCCCAQGYFCLZBupZlqfEuS41rxpbl5w0ztjEsPyfYBvmNxbEIIIAAAggggEBmBQi2QbqWjYTi3UgojmBLn8fb5wTbIL+xOBYBBBBAAAEEEMisAME2SNe2fPTLknXuMz7v/Lh0XEWQmr0fG8c9ti0f92N2g37iDWlApVQ1yHvbg5aMI9jS5+7jfuLqc4Jt0HcNxyOAAAIIIIAAApkUINgG6VazC/LyaumphdLKGmlEP+mm86XTTghSq79j4wi2poW7aqVZS90gX1YqjRsqXX6W1LHEX/uDlI4j2NLn8fY5wTbIO4ZjEUAAAQQQQACBzAoQbNPetXEF2yS4xRFsk3Ddee5zgm0SRiBtQAABBBBAAAEEEidAsE1cl/hsUJ5DDsFWGnySzwGT8uIE25R3IM1HAAEEEEAAAQSKI0CwLY5rdLUSbHVw8vjovJNwpjz3OcE2CSOQNiCAAAIIIIAAAokTINgmrkt8NijPIYcZW2Zsfb5dKI4AAggggAACCCCQTQGCbdr7lWDLjG3ax7Cf9jNj60eLsggggAACCCCAQG4ECLZp72qCLcE27WPYT/sJtn60KIsAAggggAACCORGgGCb9q4m2BJs0z6G/bSfYOtHi7IIIIAAAggggEBuBDITbKuqqjR/xWLVlUf4HNWkDJP3N0unHC+VFJLSomjaUbNDVqEgu7JLNOdL0lny2ufb9qp3WTdNmjQpSb2R6LZMnjw50e2jcQgggAACCCCAQBgCmQq282pWhWGSujoOrtygwqDesiwrdW0P0uB6M1vdo7MKHXIW6CXltc/tj3ZJXU9Tp46dggyd3Bx78+ihmjp1am6ulwtFAAEEEEAAgfwKZCbYTpkyRffP+IX2ffvqfPUmS5FZipynEX/fTJUU+qj+7kfydNXtulb7N9/XbYN7EWzbpcdBCCCAAAIIIJA2AYJt2nqsZXsJtgTbtI9hP+0n2HrWIth6pqIgAggggAACCGRAgGCb9k4k2BJs0z6G/bSfYOtZi2DrmYqCCCCAAAIIIJABAYJt2juRYEuwTfsY9tN+gq1nLYKtZyoKIoAAAggggEAGBAi2ae9Egi3BNu1j2E/7CbaetQi2nqkoiAACCCCAAAIZECDYpr0TCbYE27SPYT/tJ9h61iLYeqaiIAIIIIAAAghkQIBgG6QTbUnLq6WnFkora6QhfaQJF0gDK4PU6u/YuILtrlpp1lJpzgqprFQaO0gaf67UKcLnCN83Ux3KOkYbbPPc57V1knl+7pJ10oc7pNvHSF3K/I3XoKXDDrZrlqn+4a8cblVFN1lnjZR12S1Sn4HHbu3GtbJnPiTrxnukyr7+r2zbRtnP/Vz2krlS956yLp0ga9R4qdDBf12tHEGwDYWRShBAAAEEEEAgJQIE2yAdtX6r9OjL0sQRUv8TpberpVnLpDsulnp2CVKz92PjCLb1tjRjkVRfL10/TKo7KD2xQOpznHT1Od7bHrRkHME2r32+v056/DXJPCrZjO23qqW7qzIRbO3nH5V163elzt2lfbtlL5ojrXxd1sRvSRVdjz5KgwTb/ftkz3hQ6jdE1ohrpJ1bZD/9sDRqvKzBo4O+M5zjCbahMFIJAggggAACCKREgGAbpKNeWCFt2uXO0hYsycxo/fIVaXR/aWifIDV7PzaOYLt1j/SzedLNI6S+Pdy2rtggvbhKuv0iqbzUe/uDlIwj2Oa1z81MtWzJsqRVH0ozF2Uz2JrLPBRYvyb7zbnSwTpZV98uFQrS9o9kT/uBdPpQZ7a18WXd+h1Zw6+STGCdP1P2/Kedv7Iu/4ysC6+VSlq8J6pXy372p7I+9XVnttbRfeP3zrmta+5wzxXwRbANCMjhCCCAAAIIIJAqAYJtkO4yH+57dpUuaViyaD78z1go9e4uXTwgSM3ej40j2FZvl6YvcENst4alqNXbpOkLpS9eFN0sXhzBNq993nREZjnYHqh1A2bNGlnXfVla/xfZc34l65Z/cmd01yyT/dKTsiZ8Q9q1tflS5PqDsuc87oRSs6xYe3fJnvUT6cwL3NDb9GXqef1ZWTfcI3VseA+tXiJ70WxZ198tlXby/jvgKCUJtoEJqQABBBBAAAEEUiRAsA3SWSbkVHZrHmJb+1mQc7R1bFzB1gT4pvdYmrDb8mdttT3o38cVbPPY5xkOts3usTWzrCaI3vxNqUdvac9O2U/+0A2q/YY4oda8nD9vWtc82JqZ3lk/lXXjvYdnYVe9IS2bJ+v6r0olHQ8rmmC74A/NQ2xrPwvwHiHYBsDjUAQQQAABBBBInQDBNkiXEWwPz84SbLM9S5/hYNvsHtuDB2Qvf0Va/Ec3oHbufjjMjhzn3BfrhNq+ZzdZstyweVTLjagazKwxnzxyFpZgG+Q3L8cigAACCCCAAAJHCBBsgwyKvC5LZSly/paf5yXYmus0G0hNu18a/QlZg0ZIa1e4y4/HXC/71Wdk3XCvu6lUy82jGpcpm02nyjof+zcLS5GD/OblWAQQQAABBBBAgGAb6hjI60ZCbB6Vvw3D8hxsTdCd/oB7L2yvfu6MrdlEq2WwrVmj+uk/UuFT/yj1Pt0Vs+vNwmW3fNMXm0eF+quYyhBAAAEEEEAAAWZsg4yBlo9+Mc/3NM91vfPj0nEVQWr2fmwc99i2fNyP2Q36iTekAZVS1SDvbQ9aMo57bPPa53kJtmZX44WzZS98XgWzYZS5z9bk05eedHZBLnzpAWdHZOe1a5vzSB3ris9Kp5pxbzn32Kp2t6xxd0mdymUveF6q2y/rohua73Tc8nE/2zfJfvoh6ZIJss4cHvSd4bb5N9/XbYN7aerUqaHURyUIIIAAAggggECSBQi2QXrH7IK8vFp6aqG0skYa0U+66XzptBOC1Orv2DiCrfOhvlaatdQN8mWl0rih0uVnSR1L/LU/SOk4gm2e+7yxrzK2K3KzzaM6Vcg6+0I3rPZp2O3cXLdZjjz7MffZtmZ3ZPOqr5f96u/cDaOqJrrH1O6R/eI02a8/5/y3c39t1USpotuRI33bRics20vmOgHauvJzsj42Vip0CPKuOHQswTYURipBAAEEEEAAgZQIEGxT0lFHbWZcwTYJbnEE2yRcd877vKTQR/V3PxJpT5gZXG3e4ITPI5YVR9oS7ycj2Hq3oiQCCCCAAAIIpF+AYJv2Psx5yOlQ1lEHJ49Pey/6a3/O+zzSYHugVjLLhJ1Z2U+7uyGn5EWwTUlH0UwEEEAAAQQQCEWAYBsKY4yV5DzkEGxPinHwxXDq+2YqymBrL35B9lMPyhp3p6zR14W2TDgKOYJtFMqcAwEEEEAAAQSSIkCwTUpPtLcdBFtmbNs7dtJ4XMTBNo1EjW0m2Ka592g7AggggAACCPgVINj6FUtaeYItwTZpY7KY7SHYetYl2HqmoiACCCCAAAIIZECAYJv2TiTYEmzTPob9tJ9g61mLYOuZioIIIIAAAgggkAEBgm3aO5FgS7BN+xj2036CrWctgq1nKgoigAACCCCAQAYEMhNsq6qqNH/FYtWVR/gc1aQMgPc3S6ccL5UUktKiaNpRs0NWoSC7sks050vSWfLc570HSZWnJqk3EtuWXmsXa9KkSYltX9IaNnny5KQ1ifYggAACCCCAgEeBTAXbeTWrPF52toodXLlBhUG9ZVlWti6sjaupN7PVPTqr0CFngV5Sbvt87RapUJHLPvf75rZr90qlndTp5P5+D81l+ZtHD9XUqVNzee1cNAIIIIAAAlkQyEywnTJliu6f8Qvt+/bVWegX79fAUmSWInsfLekvyVJkz31oP/AFdehUrvq7H/F8TF4Lsmw7rz3PdSOAAAIIZEmAYJv23iTYEmzTPob9tJ9g61mLYOuZSgRb71aURAABBBBAIKkCBNuk9ozXdhFsCbZex0oWyhFsPfciwdYzFcHWOxUlEUAAAQQQSKwAwTaxXeOxYQRbgq3HoZKJYgRbz91IsPVMRbD1TkVJBBBAAAEEEitAsE1s13hsGMGWYOtxqGSiGMHWczcSbD1TEWy9U1ESAQQQQACBxAoQbBPbNR4bRrAl2HocKpkoRrD13I0EW89UBFvvVJREAAEEEEAgsQIE2yBdY0taXi09tVBaWSMN6SNNuEAaWBmkVn/HxhVsd9VKs5ZKc1ZIZaXS2EHS+HOlThE+R/i+mepQ1jHaYGvb0ubd0ooN0qK10oh+0pgz/PVZ0NI57/OSQp/wdvpds0z1D3/lcI9UdJN11khZl90i9Rl47J7auFb2zIdk3XiPVNnXf69u2yj7uZ/LXjJX6t5T1qUTZI0aLxU6+K+rlSNCD7ZxWu3ZKXvdCmn5K5JVkHXtXc6jjMJ6sXlUWJLUgwACCCCAQHwCBNsg9uu3So++LE0cIfU/UXq7Wpq1TLrjYqlnlyA1ez82jpBTb0szFkn19dL1w6S6g9ITC6Q+x0lXn+O97UFLxhFsV30oTXvdDbQraqQLT5cuHhD0Svwdn/M+DzvY2s8/KuvW70qdu0v7dsteNEda+bqsid+SKroevW+CBNv9+2TPeFDqN0TWiGuknVtkP/2wNGq8rMGj/Y2Ho5QuRrCNxWr3dtnT7pdO6u/+ztm7U9b1dxNsQxklVIIAAggggEB2BAi2QfryhRXSpl3uLG3BkmrrpF++Io3uLw3tE6Rm78fGEXK27pF+Nk+6eYTUt4fbVjOD+eIq6faLpPJS7+0PUjKOYGtmbGVJB+qkx16Vzuqdj2CboD4varA14/FQYP2a7DfnSgfrZF19u1QoSNs/kj3tB9LpQ53Z1saXdet3ZA2/SjKBdf5M2fOfdv7Kuvwzsi68Vipp8Z6oXi372Z/K+tTXndla87Lf+L1zbuuaO9xzBXwVPdhGZeW852xnptZe+Lz03lKCbcCxweEIIIAAAghkUYBgG6RXZy6SenaVLmlYsmg+f81YKPXuHl3YiSPYVm+Xpi9wQ2y3Mleweps0faH0xYukLg0/C2Lr5dg4gm1ju/bnLNgmqM+LGmwP1LoBs2aNrOu+LK3/i+w5v5J1yz+5M7prlsl+6UlZE74h7drafCly/UHZcx53QqlZVqy9u2TP+ol05gVu6G36MvW8/qysG+6ROja8X1Yvkb1odmihrejBNiqrJm4EWy+/GCmDAAIIIIBAPgUItkH63QTbym7NQ2xrPwtyjraOjSvYmgB/+5jDIdYEn5Y/a6vtQf+eYCsNPimoorfjW+vfmPo87GDb7B5bM8tqgujN35R69JbMvZ1P/tANqv2GOKHWvJw/b1rXPNiamd5ZP5V1472HZ2FXvSEtmyfr+q9KJR0PW5tgu+APzUNsaz/z1jutlipGsI3FimAbYBRwKAIIIIAAAvkRINgG6WuCLcE2L0uRMxxsm903evCAbLNB0eI/ugG1c/fDYXbkOOe+WCfU9j27yZLlhs2jWm6u1PC7xRrzySNnYVMabGOxItgG+VeKYxFAAAEEEMiNAME2SFezFJmlyHkKtglZfh72jG2zsGZ+H5gNpMxmRaM/IWvQCGntCnf58ZjrZb/6jKwb7nU3lWq5eVTjMmWz6VRZ52P/ZsnCUuSorAi2Qf6V4lgEEEAAAQRyI0CwDdLVbB6Vv82jGsdL3u6xzdPmUS2Drfnz9Afce2F79XNnbC3ryGBbs0b103+kwqf+Uep9ujtS7Hp3szFTvukrK5tHRWFFsA3yrxTHIoAAAgggkBsBgm2Qrm75uJ8l69znut75cem4iiA1ez82jntsWz7ux+wG/cQb0oBKqWqQ97YHLck9ttHdY5ugPi/qjK3Z1XjhbGf33YLZMMrcZ2vy6UtPOrsgF770gLMjsvPatU3m+afWFZ+VTjXj3nLusVXtblnj7pI6lcte8LxUt1/WRTc03+m45eN+tm+S/fRD0iUTZJ05POg7w23zA19Qh07loT7zt9nsdlRWBNtQxgOVIIAAAgggkHUBgm2QHja7IC+vlp5aKK2scZ9tetP50mknBKnV37FxBFvnQ32tNGupG+TLSqVxQ6XLz5I6lvhrf5DSBNvogm2C+jzsYNtsQ6ROFbLOvtANq30adjs3126WI89+zH22rdkd2bzq62W/+jt3w6iqie4xtXtkvzhN9uvPOf/t3F9bNVGq6HbkSN+20QnL9pK5ToC2rvycrI+NlQodgrwrDh1bjGAbm1XDVbErcihDg0oQQAABBBDIpADBNu3dGlewTYJbnME2zuvPeZ+HGmw99qMTqDZvcMLnEcuKPdYRdbHQg63HC0il1W++r9sG99LUqVM9XiXFEEAAAQQQQCBpAgTbpPWI3/bkPOR0KOuog5PH+1VLd/mc93mkwfZArWSWCTuzsp92d0NOySvyYJtmK4JtSkY1zUQAAQQQQODoAgTbtI+OnIccgm1Ez7FNyvvkvpmKMtjai1+Q/dSDssbdKWv0daEtE46CM+pgm2orgm0UQ5JzIIAAAgggUFQBgm1ReSOonGDLjG0Ewywxp4g42CbmutvRkKiDbTuamJhDzCZgLEVOTHfQEAQQQAABBNolQLBtF1uCDiLYEmwTNByL3hSCrWdigq1nKmd3a4Ktdy9KIoAAAgggkEQBgm0Se8VPmwi2BFs/4yXtZQm2nnuQYOuZimDrnYqSCCCAAAIIJFaAYJvYrvHYMIItwdbjUMlEMYKt524k2HqmIth6p6IkAggggAACiRXITLCtqqrS/BWLVVce4XNUk9Kt72+WTjleKikkpUXRtKNmh6xCQXZll2jOl6Sz5LnPew+SKk9NUm8ksy0fvCuVdsLKY+/0WrtYkyZN8liaYpMnTwYBAQQQQACBRAlkKtjOq1mVKNyoGnNw5QYVBvWWZVlRnTIR56k3s9U9OqvQIWeBXlJu+3ztFqlQkcs+9/umq9+9w3nmbqGiq99Dc1fert3rfAnQ6eT+ubv29lzwzaOH8szf9sBxDAIIIIBAUQUyE2ynTJmi+2f8Qvu+fXVRwRJXOUuRWYqcuEFZxAaxFNkzLkuRPVMJKx9WbLTlHYuSCCCAAAKRChBsI+UuwskItgTbIgyrxFZJsPXcNYQ1z1QEW+9U3I/sw4qiCCCAAALRChBso/UO/2wEW4Jt+KMquTUSbD33DcHWMxXB1jsVwdaHFUURQAABBKIVINhG6x3+2Qi2BNvwR1VyayTYeu4bgq1nKoKtdyqCrQ8riiKAAAIIRCtAsI3WO/yzEWwJtuGPquTWSLD13DcEW89UBFvvVARbH1YURQABBBCIVoBgG613+Gcj2BJswx9Vya2RYOu5bwi2nqkItt6pCLY+rCiKAAIIIBCtAME2iLctaXm19NRCaWWNNKSPNOECaWBlkFr9HRtXsN1VK81aKs1ZIZWVSmMHSePPlTpF+Bzh+2aqQ1nHaIOtbUubd0srNkiL1koj+kljzvDXZ0FLx9XntXWSeX7uknXShzuk28dIXcqCXo2/48MOtmuWqf7hrxxuQ0U3WWeNlHXZLVKfgcdu28a1smc+JOvGe6TKvv6uw5TetlH2cz+XvWSu1L2nrEsnyBo1Xip08F9XK0eEHmzjtNqzU/a6FdLyVySrIOvau9xn9Ib0ypTVB+/InvMr2SteOzyuRo6TSkpD0bLZFTkURypBAAEEEAhfgGAbxHT9VunRl6WJI6T+J0pvV0uzlkl3XCz17BKkZu/HxhFy6m1pxiKpvl66fphUd1B6YoHU5zjp6nO8tz1oyTiC7aoPpWmvu4F2RY104enSxQOCXom/4+Po8/110uOvSeZRyWZsv1Ut3V2ViWBrP/+orFu/K3XuLu3bLXvRHGnl67Imfks61jNggwTb/ftkz3hQ6jdE1ohrpJ1bZD/9sDRqvKzBo/2Nh6OULkZYi8Vq93bZ0+6XTurv/s7Zu1PW9XcnPtjGYrVpvewnfyiNvVnW2aOkrR/Knvlv0oXXyjr30nDGFcE2FEcqQQABBBAIX4BgG8T0hRXSpl3uLG3BksyM1i9fkUb3l4b2CVKz92PjCDlb90g/myfdPELq28Ntq5nBfHGVdPtFUnk4MwNtIsQRbM2MrUl3B+qkx16Vzuqdj2BrLlu2ZFmSCfczF2Uz2JrLPBRYvyb7zbnSwTpZV98uFQrS9o9kT/uBdPpQZ7a18WXd+h1Zw6+STGCdP1P2/Kedv7Iu/4ysC689craserXsZ38q61Nfd2bVHN037MHjMgAAIABJREFUfu+c27rmDvdcAV9FD7ZRWTnvOTP2CrIXPi+9tzR9wTYiK3vxC9LqJbKu/6pU0tEdVy//Vtq1VdZVnw84otzDmbENhZFKEEAAAQSKIECwDYJqPtz37Cpd0rBk0Xz+mrFQ6t09urATR7Ct3i5NX+CG2G4NS1Grt0nTF0pfvCi6Wbw4gm3jeDEzmHkKtk3fJ1kOtgdq3YBZs0bWdV+W1v/FWdZp3fJP7ozummWyX3pS1oRvOGGh2VLk+oOy5zzuhFKzrFh7d8me9RPpzAvc0Nv0Zep5/VlZN9wjdWx4D61eInvR7NBCW9GDbVRWTdxSG2xjsHJTqC179mNSl+NkjflkkH/tDh1LsA2FkUoQQAABBIogQLANgmqCbWW35iG2tZ8FOUdbx8YVbE2Ab3qPpQm7LX/WVtuD/j3BVhp8UlBF/8dnLNg2u8fWzLKaIHrzN6UevSVzb+eTP3SDar8hTqg1L+fPm9Y1D7ZmpnfWT2XdeO/hWdhVb0jL5jWbQXMqMMF2wR+ah9jWfua/dw4HkAe+oA6dylV/9yMBamlyaMt7bKOySmmwjWVctexpszJg1k9k3fQP7ngO4UWwDQGRKhBAAAEEiiJAsA3CSrA9PDtLsA0ykvwdG8eXGU1bmLFg2+xeyIMHZJsNihb/0Q2onbsfDrMjxzn3xTqhtu/ZTZYsN2we1Urwc0LwmE8eOQub0mAbi1VKg23cVjL32z7ziKyxN0tnnOfvd8wxShNsQ6OkIgQQQACBkAUItkFAWYrMUuS83GObl2BrrtNsIGU2Kxr9CVmDRkhrV7jLj8dcL/vVZ2TdcK+7qVTLzaMalymbTafKOh/7N0sWliJHZZWFYBu1ldmMbPqPpPPGyhp2hXtvfEgvgm1IkFSDAAIIIBC6AME2CCmbR+Vv86jG8cI9ttndPKplsDV/nv6Aey9sr37ujK0JCi2Dbc0a1U//kQqf+kep9+nuSLHr3c3GWgaLrGweFYVVVoNtMcaVsardI/t3P3Z33B5uQm3wjcia/jNJsA3yoYFjEUAAAQSKKUCwDaLb8nE/5vme5rmud35cOq4iSM3ej41jWWrLx/2Y3aCfeEMaUClVDfLe9qAluceWe2yDjiEzc9r0cT9mV+OFs53ddwtmw6iG+xLNjK3ZBbnwpQecHZGd165tzg6x1hWflU41495y7rFV7W5Z4+6SOpXLXvC8VLdf1kU3NN/puOXjfrZvkv30Q9IlE2SdOTzoVbmZugj32MZilYVgG+W4euY/peN7yaqaGNozkQm2obwlqQQBBBBAoMgCBNsgwGYX5OXV0lMLpZU17rNNbzpfOu2EILX6OzaOYOt8qK+VZi11g3xZqTRuqHT5WVLHEn/tD1KaYEuwDTJ+zLEt74vtVCHr7AvdsNqnYbdzU84sR579mPtsW7M7snnV18t+9XfuhlFVE91jzGzZi9Nkv/6c89/O/bUmYFR0O7Kl2zY6YdleMtcJ0NaVn5P1sbGhhZFiBNtmGyJFadWgl6ZdkWOxOsp93jp5gAq3TZEq+wZ9x/C4n8CCVIAAAgggUCwBgm2xZKOqN65gG9X1Hes8cQbbOK8/531eUugT3k6/HvvRCVSbNzjhM8z7FT2evl3FQg+2HluBlUcoM6uexnH1m+/rtsG9NHXqVO8XSkkEEEAAAQQiECDYRoBc1FPkPOR0KOuog5PHF5U4cZXnvM8jDbYHaiWzTNiZlf20uxtySl6RB1usvI+MNFsRbL33MyURQAABBCIVINhGyl2Ek+U85BBsY3iObRGGsecq75upKIOtvfgF2U89KGvcnbJGXxfaMmHP1xugYNTBFivvnZVqK4Kt946mJAIIIIBApAIE20i5i3Aygi0ztkUYVomtMuJgm1gHDw2LOth6aFJii2DlvWvYFdm7FSURQAABBKIVINhG6x3+2Qi2BNvwR1VyayTYeu4bwppnqvB3kPZ+6tSVJNimrstoMAIIIJAbAYJt2ruaYEuwTfsY9tN+gq1nLYKtZyqCrXcqdkX2YUVRBBBAAIFoBQi20XqHfzaCLcE2/FGV3BoJtp77hmDrmYpg652KYOvDiqIIIIAAAtEKZCbYVlVVaf6Kxaorj/A5qtH21dHP9v5m6ZTjpZJCUloUTTtqdsgqFGRXdonmfEk6S577vPcgqfLUJPVGMtvywbtSaSesvPQOVl6UDpXptXaxJk2a5OuYPBeePHlyni+fa0cAAQQiE8hUsJ1XsyoyuCSd6ODKDSoM6i3LspLUrKK3pd7MVvforEKHnAV6Sbnt87VbpEJFLvvc7xuqfvcO55m7hYqufg/NXXmsvHe5XbvX+cKk08n9vR+U45I3jx7KM39z3P9cOgIIRCuQmWA7ZcoU3T/jF9r37aujFYz7bCxFZily3GMwyvOzFNmzNkuRPVOxFNk7FVZ+rHg0kg8tiiKAAALBBQi2wQ3jrYFgS7CNdwRGe3aCrWdvgq1nKsKadyqs/FgRbH1oURQBBBAILkCwDW4Ybw0EW4JtvCMw2rMTbD17E2w9UxHWvFNh5ceKYOtDi6IIIIBAcAGCbXDDeGsg2BJs4x2B0Z6dYOvZm2DrmYqw5p0KKz9WBFsfWhRFAAEEggsQbIMbxlsDwZZgG+8IjPbsBFvP3gRbz1SENe9UWPmxItj60KIoAgggEFyAYBvcMN4aCLYE23hHYLRnJ9h69ibYeqYirHmnwsqPFcHWhxZFEUAAgeACBNsghrak5dXSUwullTXSkD7ShAukgZVBavV3bFzBtrZOMs9SXbJO+nCHdPsYqUuZv7YHLX3fTHUo6xhtsM1zn++qlWYtleaskMpKpbGDpPHnSp0ifHZ02MF2zTLVP/yVwyOxopuss0bKuuwWqc/AY4/QjWtlz3xI1o33SJV9/Y/mbRtlP/dz2UvmSt17yrp0gqxR46VCB/91tXJE6ME2Tqs9O2WvWyEtf0WyCrKuvct9Rm9Ir0xZffCO7Dm/kr3itcPjauQ4qaQ0FK3MWf3hUdnL/iSd1F/W2JtlXXB1eO9Bgm0oY45KEEAAAa8CBFuvUq2VW79VevRlaeIIqf+J0tvV0qxl0h0XSz27BKnZ+7FxBNv9ddLjr0nmsbnmOt+qlu6uykewzWuf19vSjEVSfb10/TCp7qD0xAKpz3HS1ed4H69BSxYh2NrPPyrr1u9KnbtL+3bLXjRHWvm6rInfko71DNggwXb/PtkzHpT6DZE14hpp5xbZTz8sjRova/DooErO8cUIILFY7d4ue9r9TvBwxt/enbKuvzvxwTYWq03rZT/5Q8kEtLNHSVs/lD3z36QLr5V17qWMq6YCW2pkP/mv0mWfljXwfGnbpvDfgwTbUMYclSCAAAJeBQi2XqVaK/fCCmnTLneWtmBJZhbzl69Io/tLQ/sEqdn7sXEEWzNrKVuyLGnVh9LMRfkJtnnt8617pJ/Nk24eIfXt4Y7PFRukF1dJt18klYczG9TmwC92sDUNOBRYvyb7zbnSwTpZV98uFQrS9o9kT/uBdPpQZ7a18WXd+h1Zw6+STGCdP1P2/Kedv7Iu/4ysC689craserXsZ38q61Nfd2bVnHfUG793zm1dc4d7roCvogfbqKxs8wvH/L4pyF74vPTe0vQF24is7MUvSKuXyLr+q1JJR3dcvfxbaddWWVd9PuCIcg/Pyriy/7JAemeRrKtuO/QlifkywnnfhmVFsA1lzFEJAggg4FWAYOtVqrVyJtD17Cpd0rBk0Xz+mrFQ6t1dunhAkJq9HxtHsG3aurwF27z2efV2afoCN8R2a1hyXr1Nmr5Q+uJF0c3WFzvYHqh1A2bNGlnXfVla/xdnWad1yz+5M7prlsl+6UlZE77hhIVmS5HrD8qe87gTSs2yYu3dJXvWT6QzL3BDb9OXqef1Z2XdcI/UscFz9RLZi2aHFtqKHkCismriltpgG4OVm0Jt2bMfk7ocJ2vMJ73/u3KMklkcV8ZJH30g+39/7CxHNl9chfGyCbZhMFIHAggg4FmAYOuZqpWCJuRUdmseYlv7WZBztHUswTbae2zz2ucm2JovbZreS93az9oar0H/vgjBttk9tma2xgTRm78p9egtmXs7n/yhG1T7DXFCrXk5f960rnmwNTO9s34q68Z7D8/CrnpDWjav2QyaU4EJtgv+0DzEtvazAF7FCCCxWKU02MZt5bCZlQGzfiLrpn9wx3MIr6yNK/Nlif34v0hdjnful7fOq3JWB4TxItiGoUgdCCCAgHcBgq13qyNL5jXkNJXI44xtHr/MyHCwbXYv5MEDss0GRYv/6AbUzt0Ph9mR45z7Yp1Q2/fsJkuWGzaParm5UsP7xMyUHXFPaEqDbSxWKQ22cVvJ3G/7zCPuDOQZ5wX5l67ZscUItrFbNc7Y/vbfpVHXyRpycSheBNtQGKkEAQQQ8CxAsPVM1UrBvC5LzXuwzePy87wsRTZj22wgZTYrGv0JWYNGSGtXuMuPx1wv+9VnZN1wr7upVMvNoxqXKZtNp8o6H/s3SxaWIkdllYVgG7WV2Yxs+o+k88bKGnaFux9CSK+iB9uorZqOL3MbwgfvyLpuktQh+L4BBNuQBh3VIIAAAh4FCLYeoVotlteNhPIcbPPa53naPKplsDV/nv6Aey9sr37ujK0JCi2Dbc0a1U//kQqf+kep9+nuu8SuNwuXjwwWWdk8KgqrrAbbYowrY1W7R/bvfuzuuD3chNpwltU2dkMswbYIVvZb86V1K2Vd+bnDG22FvYEb99gG+YTFsQgggIBvAYKtb7ImB7R89It5pqt5xuedH5eOqwhSs/djucc22nts89rnLR/3Y3YAf+INaUClVDXI+3gNWrII99g2WwZpdjVeONvZfbdgNoxquC/RzNiaXZALX3rg8MYyu7bJzMhYV3xWOtUYWM49tqrdLWvcXVKnctkLnpfq9su66IbmOx23fNzPdvOokYekSybIOnN4UCU3Uz/wBXXoVK76ux8JpT7nvuCmj0aKyioLwTYqK3OeZ/5TOr6XrKqJoT2PtekAysy4Ml9ETbtf1rg7ZQ04X9pcLZulyOH8rqAWBBBAICYBgm0QeLML8vJq6amF0soaaUQ/6abzpdNOCFKrv2MJttEG2zz3+a5aadZS98ubslJp3FDp8rOkjiX+xmyQ0kUIts02+elUIevsC92w2qdht3PTXrMcefZj7rNtze7I5lVfL/vV37kbRlVNdI8xs2UvTpP9+nPOfzv315qAUdHtyKvettEJy/aSuU6ANjNH1sfGhhZGihFAYrNq0EvTrsixWB3lPm+dPECF26ZIlX2DvPuK9oVJLFbmvtq1y533tf32y9Jpg53VGKG+B5mxDTzeqAABBBDwI0Cw9aOVxLJxB9s4Te6bqQ5lHaMNtnFeb+O5c97nJYU+4c1CeuxPJ1Bt3uAuWwzxfkWPp29XsdCDrcdWYOURysyqM648Y6XSimDruX8piAACCIQhQLANQzHOOnIecgi2J8U5+qI/d9gztm1dwYFaySwTdmZlP+3uhpySV+TBFivvIwOrfFgRbL33MyURQACBEAQItiEgxloFwZYZ21gHYMQnjzjY2otfkP3Ug+59eKOvC22ZcBRqUQdbrLz3KlY5sSLYeu9oSiKAAAIhCBBsQ0CMtQqCLcE21gEY8ckjDrYRX12op4s62Iba+Igrw8o7OFY+rAi23rEoiQACCIQgQLANATHWKgi2BNtYB2DEJyfYegYngHimCn8Hae+nTl1JxpX3LuM5tt6tKIkAAgiEIUCwDUMxzjoItgTbOMdf1Ocm2HoWJ4B4piLYeqfCyo8VM7Y+tCiKAAIIBBcg2AY3jLcGgi3BNt4RGO3ZCbaevQm2nqkIa96psPJjRbD1oUVRBBBAILhAZoJtVVWV5q9YrLryCJ+pGdw/nBre3yydcrxUUginvrTUUrNDVqEgu7JLWlocXjvz3Oe9B0mVp4ZnmdWaPnhXKu2ElZf+xcqLklsGK+9WknqtXaxJkyb5OibPhSdPnpzny+faEUAgoECmgu28mlUBOdJ5+MGVG1QY1FtWSp6vGZZyvZmt7tFZhQ45C/SSctvna7dIhYpc9rnf90397h3OM3cLFV39Hpq78lh573KsvFvZtXudL5c6ndzf+0E5Lnnz6KGaOnVqjgW4dAQQCCqQmWA7ZcoU3T/jF9r37auDmqTreJYisxQ5XSM2WGtZiuzZj6XInqlYXuudCiusfAh4L8pGW96tKIkAAkcXINimfXQQbAm2aR/DftpPsPWsRbD1TEVY806FFVY+BLwXJdh6t6IkAggQbLM7Bgi2BNvsju4jr4xg67m3CbaeqQhr3qmwwsqHgPeiBFvvVpREAAGCbXbHAMGWYJvd0U2wDdC3BFvveFhh5V3Ae0nGlQ8rdpD2jkVJBBA4qgBLkdM+OAi2BNu0j2E/7WfG1rMWH6o9UzEL6Z0KK6x8CHgvyoytdytKIoAAM7bZHQMEW4Jtdkc3M7YB+pZg6x0PK6y8C3gvybjyYcWMrXcsSiKAADO2RRkDtqTl1dJTC6WVNdKQPtKEC6SBlUU5XauVxhVsa+sk8yzVJeukD3dIt4+RupRFd93mTPfNVIeyjtEGW/o89j4vKfRR/d2PhDPW1ixT/cNfOVxXRTdZZ42UddktUp+Bxz7HxrWyZz4k68Z7pMq+/tuzbaPs534ue8lcqXtPWZdOkDVqvFTo4L+uVo4I/UN1nFZ7dspet0Ja/opkFWRde5f7jN6QXpmy+uAd2XN+JXvFa4fH1chxUklpKFqZs/rDo7KX/Uk6qb+ssTfLuuBq3oPHGin19bLnPiG9s0DWrd+VOncPZ1wRbENxpBIE8i7AUuQgI2D9VunRl6WJI6T+J0pvV0uzlkl3XCz17BKkZu/HxhFs99dJj78mWXKv861q6e6qfARb+jz2Pg872NrPP3r4A9q+3bIXzZFWvi5r4rekYz0DNkiw3b9P9owHpX5DZI24Rtq5RfbTD0ujxssaPNr7+/8YJYsRQGKx2r1d9rT7neCh+npp705Z19+d+GAbi9Wm9bKf/KFkAtrZo6StH8qe+W/ShdfKOvdSxlVTgS01sp/8V+myT8saeL60bRPvQS8jZN1K1U/9jqxefQm2XrwogwACkQoQbINwv7BC2rTLnaUtWJKZxfzlK9Lo/tLQPkFq9n5sHMHWzFrKlixLWvWhNHNRfoItfR57nxc12JqhfSiwfk32m3Olg3Wyrr5dKhSk7R/JnvYD6fShzmxr48u69Tuyhl8lmcA6f6bs+U87f2Vd/hlZF1575GxZ9WrZz/5U1qe+7syqOe+oN37vnNu65g73XAFfRQ+2UVnZ5heO+X1TkL3weem9pekLthFZ2YtfkFYvkXX9V6WSju64evm30q6tsq76fMAR5R6elXFl/2WB9M4iWVfdduhLEvNlhPO+xar1sWK++HvmEal7pfT+MoJtKO8oKkEAgTAFCLZBNE2g69lVuqRhyaL5/DVjodS7u3TxgCA1ez82jmDbtHV5C7b0ebaD7YFaN2DWrJF13Zel9X9xlnVat/yTu+RuzTLZLz0pa8I3nLDQbCly/UHZcx53QqlZVqy9u2TP+ol05gVu6G36MvW8/qysG+6ROjYs4V+9RPai2aGFtqIHkKismrilNtjGYOWmUFv27MekLsfJGvNJ7/+uHKNkFseVcdJHH8j+3x87y5HNF1dhvLJm5bz/at53btdwfi+yFDmMYUIdCCAQogDBNgimCTmV3ZqH2NZ+FuQcbR1LsI32Hlv6PHPBttk9tma2xgTRm78p9egtmXs7n/yhG1T7DXFCrTOjY/68aV3zYGtmemf9VNaN9x6ehV31hrRsXrMZNKcCE2wX/KF5iG3tZ229/yMOILFYpTTYxm3lsJmVAbN+Iuumf3DHcwivYoS1OK1MWLMf/xepy/HO/fLWeVXO6oAwXpmyMku3TfAfP0navknNltqHgMWuyCEgUgUCCIhgG2QQEHJiDzmRbx5Fn8fe50VdinzwgGyzQdHiP7oBtXP3w2F25Djnvlgn1PY9u8mS5YbNo1purtTwu8XMlB1xT2hKg22zD7NRWaU02MZtJXO/7TOPuDOQZ5wX5F+6ZscWI6zFbtU4Y/vbf5dGXSdryMWheGXGyqxGMbde9Oona/iV0vtvEWxDGSFUggACYQsQbIOIsiw19pATS7Bl+Xms91UXNdia3wfmPjKzWdHoT8gaNEJau8JdfjzmetmvPiPrhnvdTaVabh7VuEzZbDpV1vnYv1mysBQ5KqssBNuorcxmZNN/JJ03VtawK9z9EEJ6FT2sRW3VdHyZ2xA+eEfWdZOkDsF3kc6MlblN4pVn3C/7zO8+8/ur6aZ7IYwtZmxDQKQKBBBgxjbQGMjrRkJN0fJ2jy19HvuXGZEHWxN0pz/g3gtrZizMjK0JCi2Dbc0a1U//kQqf+kep9+nuu8SuNwuXjwwWWdk8quWXAMWwymqwLZZV7R7Zv/uxu+P2cBNqw1lW29gNsYS1IljZb82X1q2UdeXnDm+0lcYN3Ir9HqzbL/t//kP2n90N8Vq+Cl/7z1DuSSbYBvo0ysEIINAgwIxtkKHQ8tEv5pmuc1ZId35cOq4iSM3ej+Ue22jvsaXPsx1sza7GC2c7u+8WzIZRDfclmhlbsxSv8KUHDn+I27VN5sOYdcVnpVMHOQHW3GOr2t2yxt0ldSqXveB5qW6/rItuaL7TccvH/Zh71p5+SLpkgqwzh3t//x+jZNEDSFRWWQi2UVmZ8zzzn9LxvWRVTQzteaxNh1lmxpX5Imra/bLG3SlrwPnS5mrZaVuKHNW4avl7hhnbUH5HUwkCCIQvQLANYmp2QV5eLT21UFpZI43oJ910vnTaCUFq9XcswTbaYEufZy7YNtu4plOFrLMvdMNqn4bdzs070ixHnv2Y+2xbszuyedXXy371d+6GUVUT3WPMbNmL02S//pzz3879tSZgVHQ78n29baMTlu0lc50AbWaOrI+NDS2MFCOAxGbVoJemXZFjsTrKfd46eYAKt02RKvv6+/elldKZGVfmvtq1y533tf32y9Jpg53VGLwHj/L7qulYINgGfh9RAQIIFEeAYFsc1+hqjTvYRnelR57pvpmK/B7bOK+38dw57/NQlyJ77E8nUG3e4C5bDPF+RY+nb1ex0AOIx1Zg5RHKrFRnXHnGwsozVTrH1W++r9sG99LUqVO9XyglEUAAgRYCBNu0D4mchxyC7UlpH8H+2n/fTEUabA/Uuo+2cGZlP+3uhpySV+TBFivvIwMrrLwLeC+Z5nFFsPXez5REAIGjChBs0z44CLbRLkVOwnjJeZ9HGWztxS/IfupB9z680deFtkw4imEUdbDFynuvYoWVdwHvJVM9rgi23juakgggQLDN7BjIechhxpYZ28y+twNeWNTBNmBzYz0cK+/8WGHlXcB7SXZF9m5FSQQQOLoAM7ZpHx0EW2Zs0z6G/bQ/6qXIftqWsLIEEO8dghVW3gW8l2Rc+bBixtY7FiURQIAZ28yOAYItwTazg7uVCyPYeu5tPlR7phJWWHkX8F6SceXDimDrHYuSCCBAsM3sGCDYEmwzO7gJtkG6lg/V3vWwwsq7gPeSjCsfVgRb71iURACB7AfbqqoqzV+xWHXlJfnr7vc3S6ccL5UU8nXtNTtkFQqyK7vk67rN1ea5z3sPkipPzV+f+73iD96VSjth5cUNKy9KbhmssPIu4Ktkr7WLNWnSJF/H5Lnw5MmT83z5XDsCrQpk5h5bE2zn1azKZTcfXLlBhUG9ZaXk+ZphdVK9ma3u0VmFDjkL9JJy2+drt0iFilz2ud/3Tf3uHc4zdwsVXf0emrvyWHnvcqyw8i7gvaRdu9f5Iq7Tyf29H5TjkjePHsozf3Pc/1z60QUyE2ynTJmi+2f8Qvu+fXW++pulyCxFztOI5x5bz73NMkjPVNxj653q/2/vPIDkOK7z/80h50gABIhIBAJEInIGDkQgciICKUo0bUmmVaIkyyXb/LtkmeUqmSVTKok2VRJLFiiKEpFzziBA5JxBEEQGDonI+XDzr6/n5m52sLvXczs7e7P7popVBNAz2/Pr1+Hr9/qNsBJWHgjoF5XxygMrCdvWhyUlM46ACNuwN7kIWxG2YbdhL/UXYatNSxaK2qhErOmjElbCygMB/aIyXnlgJcJWH5aUzDgCImzD3uQibEXYht2GvdRfhK02LVkoaqMSsaaPSlgJKw8E9IvKeOWBlQhbfVhSMuMIiLANe5OLsBVhG3Yb9lJ/EbbatGShqI1KxJo+KmElrDwQ0C8q45UHViJs9WFJyYwjIMI27E0uwlaEbdht2Ev9Rdhq05KFojYqEWv6qISVsPJAQL+ojFceWImw1YclJTOOgAjbsDe5CFsRtmG3YS/1F2GrTUsWitqoRKzpoxJWwsoDAf2iMl55YCXCVh+WlMw4AiJsE2lyE8Ch88CsncCRHKBtA2BSF6BFnUSe6u3eVAnbB7nWt1T3ngEu3gTe6AVULu+t7omWfnsOSpUvG6ywNU3g6h3g8AVg12mgaxOg17OJvom3+1PV5rcfAIv3AasOA+XLAANaASPbA+UC/Ha038L2xH7kvf+9Qv4Vq8J4rhuMga8CDVrEb5dLp2HO+Q2M8T8E6jTy1oYsff0SzKX/B3PvOqBabRj9J8HoMRLIKuX9WVHu8H2hmEpWd2/BPHMYOLQZMLJgjPiu9Y1en660YnXuGMxVf4Z5eGuhXXUbDpQu4wuttGO1/COY+z8Dnm4GY8BkGF2GSh+MZyl5eTDXTQeO7YDx2r8DlaqJXbkJuMdKAEavMTDGvuXLuGWKsPXF5uQh6UlAhG0i7Xr2GvDRJmBKV6DZU8DB88Di/cC3+wC1KyfyZP17UyFyHuYCn2wFDFjveeA88FZ2ZgjboxeBadssQXs4B+jeFOjTXL+9/CiZijbPM4HZu4C8PGDsC0DuY2D6DqBBdWDo8368ld4zkiBszRVCBihOAAAgAElEQVQfFS7Q7t+BuWsVcGQbjCn/CsT7BmwiwvbhfZizfwU0aQuj6zDg1tcw574P9BgJo01PPRZFlEqGAEkJqzs3YE57VwkPZX/3bvm2QLQRpg2ry2dhzvgFQIHWugdw7SLMOb8Guo+A0b6/2JWTwNc5MGf8NzDwFRgtOgHXL0sf1LGQM0eQN/WnMOo2KvHCNiXjFQDz6HbgwEYYQ14v3CQpVRooV1F9WzzRS4RtogTl/nQmIMI2kdZdfRi4fNvy0mYZAL2Yf9oM9GwGtGuQyJP1702FyKGnGqY1QFPozdmVOcKWHlsq+ke5wMdbgOfqZYawvXYX+MMGYHJXoFFNyz7ptV57FHijN1DBH29QkYafbGHLChQI1h/A3LMOeJwLY+gbQFYWcOMKzGn/BTRtp7yt9mW89lMYnYcAFKwb58DcOFf9k/HiN2B0H/Gkt+z8cZhLPoQx8SfKq6Z61PZl6reNYd+2fivBK+liLShWqs9xvMmCuXMF8NW+8AnbgFiZu1cDx/fCGPt9oHRZy642zQduX4Mx5G8StCjr9nSxK/OLHcCxXZb4yPf+UwipfiusotsKN/4WfABUqwOc3B8uYRtQH1R9hOPU1fO+2ZG7MUTY+jKUyUPSlIAI20QaloKudhWgX37IItdfs3cC9aoFJ3ZSIWydzDJN2NrvTq91Jgnb8zeAmTssEVs1P+T8/HVg5k7g73oH561PtrB99MASmDknYIz6B+DsFyqs03j136yQuxP7Ya6fAWPSPyuxEBGKnPcY5qpPlChlWDHu3Ya5+PdAyy6W6HVefM62JTDG/RAom8/z+F6Yu1b6JtqSLkCCYuXgFlphmwJWlgo1Ya78GKhcXYVC+nGlo12RE66cg7nodyocmRtXflzpxkr1v5yT6riGGhdLeChyhMc2wD6oNkhOHYJ57aLaDFVhyNlTgIpV/TAriLD1BaM8JE0JiLBNpGEpbOtUjRSx0f4ukd8o6l4RtsGesc1kYctNG+dZaopd998VZa+J/nsShG3EGVt6ayhEJ/8LULMewLOdM35hCdUmbZWoVR4d/vnymUhhS0/v4g9hjP9RoReWIWn7N0R40NQDKGx3LI8UsdH+LgFeyVhUp4RVSIVtqlkpbIwMWPx7GBN+bNmzD1e62RXFmvnJfwKVa6jz8kbHbBUd4MeVVqwYuk3hP/JN4MZlRIhGH2ClDSueQd67Vs0dRvt+1hxCL/czrQojfxLkJcI2QYBye1oTEGGbSPOKsM28UGQRtoXe2TQRthELtMePYDJB0e41lkCtVK1QzHYbrs7FKlHbqLUjZDk/eVSUhCFKBEdLGhJSYZsSViEVtqlmBZ63XfCB5YF8tmMiM13EvckQIClnZXts5/8P0GMUjLZ9fOGVNqwYjcKjF3WbwOg8GDh5IBTCNuV2ZVvR6cMwl/4BxpS3CzY9EzEwEbaJ0JN7052ACNtEWlhCkUXYZsoZ20wJReZ4wHNkTFbUczSMVl0BLkoYftxrLMwtC2CM+5GVVMqdPMoOU2bSqfKV4o8s6RCKHBSrdBC2QbNiMrKZvwQ6DoDxwiBfEtbYzZB0sRY0K6d98RjCuWMwRr0JlEo8b0DasOIxic0LrM0+jn0cv5xJ9xJZR+XfmzasorFIJNFglOeJsPXB4OQRaUtAhG0iTZupyaOczOSMbXDnqW3uqQg/z6TkUW5hyz/PfM86C0uPBT22TJzmXqzknEDezF8ia+I/AfWaWq1l5lnJxtyZMNMleVQQrNJV2CbDrsjqwV2YC39nZdzuTFHrT1htSoVtEliZBzYCZ47AGPytwkRbYUzgluw+mPsQ5rz/hfm5lRDPfWX94Le+nElOibBNgl2pMO2VH8PIfgWoVd/CFWW8T2TpKcI2EXpyb7oTEGGbSAu7P/fDb7ryG5/f6QtUr5jIk/XvTYXIEWELZFryKPfnfpgBfPp2oHkdILuVvr0mWjIJZ2wjPA/MarxzpcpqmcWEUfnnEumxZShe1t+/V7iIu31dJfEwBn0TaEgGhjpjiwd3YAz/LlCuAswdK4DchzB6j4vMdOz+3A8XQ3N/A/SbBKNl50QpWZr6vb9FqXIVkPfWB7487wkvTVCs0kHYBsWKv7Pgt0CNulayGp++iew0oLSxK25ETXsXxvDvwGjeSWWxNcMWihyUXblHkDB6bINilfvImgcqVbU2QR89VBnwUam6nLH1ZyaSpwiBuARE2CZiIMyCfOg8MGsncCTH+rbphE5A41qJPNXbvSJsJXmUN4spfunbD4DF+6zNm/JlgOHtgBefA8qWLv4zvd6ZBGEbkeSnXEUYrbtbYrVBfrZz1pHhyNyFZ5gxsyPzYpKQLQuthFHZU6x76C1bOw3mtqXq/+Nmw7x+SYllc+86JaDpOTI6DPBNjCRDgKSMVb6dhCkrckpYxTjnjfrNkfX6O0CdRl573BPl08aueK729CHVr82Dm4DGbZQQkT6okb03JMI2JX2QPebuTWse4Ke2OKd0G2ZtNPE7tj5c4rH1AaI8Im0JiLANe9OmWtimkt/bc1CqfNnUCNtUvneGt3nprAb+eSE129H6LuEFK2zRHVas+Yygi/kuQDRfQFhpgir43qXYlQ4xsSsdSlYZYZXmrD79OV5vUxdTp07Vf1EpKQQyhIAI27A3dIaLHBG2T4fdgr3V32+PbVG//uiB9WkL5ZV9xcqGHJIrcGErrPQtQ1gJK30C+iXFrjKDlQhb/XaWkhlHQIRt2JtchK14bMNuw17qH7CwNXevhjnrV9Y5vJ6jfAsT9vLKxS0btLAVVvotJayElT4B/ZJiVxnCSoStfkNLyYwjIMI27E0uwlaEbdht2Ev9Axa2XqpW0soGLWxL2vt7qY+w0qclrISVPgH9kmJXHliJsNWHJSUzjoAI27A3uQhbEbZht2Ev9Rdhq01LForaqPzPIK3/06ErKXal32TCSljpE9AvKcmj9FlJycwjIMI27G0uwlaEbdht2Ev9Rdhq05JFtTYqEbb6qISVsPJAQL+ojFceWInHVh+WlMw4AiJsw97kImxF2Ibdhr3UX4StNi1ZKGqjErGmj0pYCSsPBPSLynjlgZUIW31YUjLjCKSNsM3OzsbGw7uRWyHAb2qWFHM5eRV4pgZQOquk1CiYeuTchJGVBbNO5WB+ryT9Sia3eb1WQJ2GJak1SmZdzn0JlCknrHRaR1jpULLKCCthpU9Av6TYlT4rAHVP78abb77p6Z5MLvyzn/0sk18/o949rYTthpyjGdV49ss+PnIBWa3qwQjJ9zX9aqQ8eqtrVkJWqQwT9AAyts1Pfw1kVczINvfab/Lu3FTf3M2qWMXrrRlXXljpN7mwElb6BPRLil3pszIf3FObluXqN9O/KYNLTu7ZTr75m0HtnzbC9p133sG7s/+I+/9vaAY1HwAJRZZQ5EyyeAlF1m5tCe3TRiXhtfqohJWw8kBAv6iMV8JKn4B+SUm0pc8qXUqKsA17S4qwFWEbdhv2Un8Rttq0ZKGojUrEmj4qYSWsPBDQLyrjlbDSJ6BfUoStPqt0KSnCNuwtKcJWhG3YbdhL/UXYatOShaI2KhFr+qiElbDyQEC/qIxXwkqfgH5JEbb6rNKlpAjbsLekCFsRtmG3YS/1F2GrTUsWitqoRKzpoxJWwsoDAf2iMl4JK30C+iVF2OqzSpeSImzD3pIibEXYht2GvdRfhK02LVkoaqMSsaaPSlgJKw8E9IvKeCWs9AnolxRhq88qXUqKsA17S4qwFWEbdhv2Un8Rttq0ZKGojUrEmj4qYSWsPBDQLyrjlbDSJ6BfUoStPqt0KSnCNpGWNAEcOg/M2gkcyQHaNgAmdQFa1Enkqd7uTZWwfZAL8Fuqe88AF28Cb/QCKpf3VvdES789B6XKlw1W2JomcPUOcPgCsOs00LUJ0OvZRN/E2/0Z3ualsxog760PvDGLVfrEfuS9/73Cf61YFcZz3WAMfBVo0CL+b1w6DXPOb2CM/yFQp5H3+ly/BHPp/8Hcuw6oVhtG/0kweowEskp5f1aUO3xfKKaS1d1bMM8cBg5tBowsGCO+a32j16crrVidOwZz1Z9hHt5aaFfdhgOly/hCK+1YLf8I5v7PgKebwRgwGUaXodIH41lKXh7MddOBYztgvPbvQKVqYlduAu6xEoDRawyMsW/5Mm6lVR8ku9vXYW6YDXPPGhidB8MY8je+2BQfIsLWN5SheZAI20Sa6uw14KNNwJSuQLOngIPngcX7gW/3AWpXTuTJ+vemQuQ8zAU+2QoYsN7zwHngrezMELZHLwLTtlmC9nAO0L0p0Ke5fnv5UTLD29xvYWuu+KhwgXb/Dsxdq4Aj22BM+Vcg3jdgExG2D+/DnP0roElbGF2HAbe+hjn3faDHSBhtevphJf571k7sR0pY3bkBc9q7SnggLw+4d8u3BaINOhkLxZSwunwW5oxfABRorXsA1y7CnPNroPsIGO37i105CXydA3PGfwMDX4HRohNw/bL0QR0LOXMEeVN/CqNuoxIvbFPSBymmjm4HDmyEMeT1wk2SUqWBchXVt8UTvdJmvCKIK2dhznkf6DgARpteQKWqavPSr0uErV8kw/McEbaJtNXqw8Dl25aXNssA6MX802agZzOgXYNEnqx/bypEDj3VMK0BmkJvzq7MEbb02FLRP8oFPt4CPFcvM4RtCWrzpApbmnaBYP0BzD3rgMe5MIa+AWRlATeuwJz2X0DTdsrbal/Gaz+F0XkIQMG6cQ7MjXPVPxkvfgNG9xFPesvOH4e55EMYE3+ivGqqR21fpn7bGPZt67cSvJK++AmKlepzHG+yYO5cAXy1L3zCNiBW5u7VwPG9MMZ+Hyhd1rKrTfOB29d884Kki12ZX+wAju2yxEe+959CSPVbnzxG6cKqYCjixt+CD4BqdYCT+8MlbAPqg6rPcZy6et43O3JPBWljV/T+r5gKPNMKRts+Cc540W8XYZsUrCX6oSJsE2keCrraVYB++SGLXH/N3gnUqxac2EmFsHUyyzRha787vdaZJGxLUJsnVdg+emAJzJwTMEb9A3D2CxXWabz6b1bIHb2W62fAmPTPSixEhCLnPYa56hMlShlWjHu3YS7+PdCyiyV6nRefs20JjHE/BMrmh/Af3wtz10rfRFvSFz9BsXJwC62wTQErS9WaMFd+DFSurkIh/bjS0a7ICVfOwVz0OxWOzI0rP650Y6X6X85JdVxDjYslPBQ5wmMbYB9UGySnDsG8dlFthqow5OwpQMWqfphV8qNxgmLFEOS5vwHqN7c2A8iq7wTrKJA9LyZITIRtggBDeLsI20QajcK2TtVIERvt7xL5jaLuFWEb7BlbEbYp99L7LWwjztjSW0MhOvlfgJr1AJ7tnPELS6g2aatErfLo8M+Xz0QKW3p6F38IY/yPCr2wDEnbvyHCg6YeQGG7Y3mkiI32d0X1/zj/noxFdUpYhVTYppqVwsbIgMW/hzHhx5Y9+3Clm11xQW1+8p9A5RrqvLzRMdu3UMi0YsXQbQr/kW8CNy5HHksQuyokQC/k3rVq7jDa97PmEHq56ZW0I38S5JU2dnXpNPL+9DMY7fpaG0qMeOJmcIMWMPq+7E/Y9qc/x+tt6mLq1KkJUpfbw0JAhG0iLSXCNuUiJ/DkUSJsU97mfgvbiF39x49gMkHR7jWWQK1UrVDMdhuuzsUqUduotSNkOT95VJSEIUoER0saElJhmxJWIRW2qWYFnrdd8IG1YHy2YyIzXcS9yVhUp5yV7bGd/z9Aj1G+hUWmDStGo/DoRd0mKrkPTh4IhbBNuV3ZPef0YZhL/wBjytsFm56JdMi0satTB2Eu+hA8ylNwJIebwZsXWDkuyldKBJO6Vzy2CSMM3QNE2CbSZBKKnHKRI8L26UQsuHj3pjj8PKnClkR4jozJinqOhtGqK8BFCcOPe42FuWUBjHE/spJKuZNH2WHKOhNyOoQiB8UqHYRt0KyYjGzmL62ELC8M8sXzYTdD0hfVQbNy2hePIZw7BmPUm0CpxLNIpw0rHpOg2OBmH8c+dyK54s0kwW6YpNCunpgrEuSVNnbFiJLlU2FM+klhdm3Oq8v+CGPCP/qScVuEbYLGFsLbRdgm0miZmjzKySzFIkeErQjbRLpw1AWaW9jyzzPfs8780GNBjy0Tp7mFbc4J5M38JbIm/hNQr6lVLTPPSjbmzoSZLsmjgmCVrsI2GXZFVg/uwlz4OyvjdmeK2sQTkTn7WEoW1UlgZR7YCJw5AmPwtwoTbYUxgVuy+2DuQ5jz/hfm51ZCPPeV9YPf+nImOV3sSoVpr/wYRvYrQK36Fq4o430i81basLpmZSY3Rn0PqJ//2URuomyYJR7bRAwkw+8VYZuIAbg/98Nvuq46DHynL1C9YiJP1r9XztjKGVt9a/GnZIo3M5LqseUZn50rVSKLLCaMyj+XSI8tQ/Gy/v69wkUcE198+nMYg74JNGylBCzP2OLBHRjDvwuUqwBzxwog9yGM3uMiMx27P/fDxRCTaPSbBKNlZ1/aKemLn6BYpYOwDYoVf2fBb4Eada1kNT59EzlQYRsUK25ETXsXxvDvwGjeSWWxNcMWihwUK/eIFEaPbVCsch9Z80ClqtYm6KOHKgM+KlUv0WdsI8K2g2JlfxP5yhlrzmTIO8/YNm1vfdPdh0s8tj5ADNkjRNgm0mDMgnzoPDBrJ3Akx/q26YROQONaiTzV270ibEXYerOYxEunmbCNSPJTriKM1t0tsdogP9s5iTEcmbvwDDNmdmRenJS3LLQSRmVPse6ht2ztNJjblqr/j5sN8/olJZbNveuUgKbnyOgwwDcxkgxhmzJW+VYbpqzIKWEV45w3s45mvf4OUKdRwv0/beyK52pPH1L92jy4CWjcRgkR6YMa2XtDImxT0gfZw+7etOYBfmqLc0q3YdZGE79j68OVNn2QLJiBefMCmOvyEzMOmASj5+iCT3AlikuEbaIEw3e/CNvwtVlkjVMtbFPJ7+05SFkocirfO8Pb3FePrWY7Wt8lvGCFLbrDijWfEXQx3xc/mi8grDRBFXzvUuxKh5jYlQ4lq4ywElb6BPRLhtKuJCuyfgOnSUkRtmFvyAwXOSJsU3DGNpV95u05CFTYPnpgfdpCeWVfsbIhh+QKXNgKK33LEFbCSp+AfkmxK2GlT0C/ZJjtSoStfjunSUkRtmFvSBG2qQlFTqXdZHibBylszd2rYc76lXUOr+co38KEgzCfoIWtsNJvVWElrPQJ6JcUuxJW+gT0S4barkTY6jd0mpQUYRv2hsxwkSMeW/HYhr0LJ6v+QQvbZL1HEM8VVvqUhZWw0iegX1LsSljpE9AvKWds9VmlS0kRtmFvSRG24rENuw17qX/Qoche6lbCyspCUb9BhJWw0iegX1LsSljpE9AvKXblgZV4bPVhpUlJEbZhb0gRtiJsw27DXuovwlablix+tFFBWAkrfQL6JcWuhJU+Af2SYlceWImw1YeVJiVF2Ia9IUXYirANuw17qb8IW21asvjRRiXCVh+VsBJWHgjoF5XxSljpE9AvKaHI+qzSpWTaCNvs7GxsPLwbuRVKp0vb6L/HyavAMzWA0ln696RDyZybMLKyYNapnA5v4+0dMrXNr9+DUb0ZUKehN16ZWPrcl9a3AIVV0a0vrIpmZJcQVsJKn4B+SbErYaVPwFPJuqd348033/R0TyYX/tnPfhbq108rYbsh52ioG6O4lX985AKyWtWDEZLvaxb3Pd335dFbXbMSskplmKAHkMltbl67h1JVqvtlRmn7nLw7N9U3d7MqVknbd/TrxYSVPklhJaz0CeiXFLsSVvoE9EuaD+6pDd5y9Zvp35TBJSf3bIepU6eGmkDaCNt33nkH787+I+7/v6GhbhDPlZdQZAlF9mw0Ib7hd+tRas9VmP8xL8QvEUzVJbRPn7OwElb6BPRLil0JK30C+iXFroSVPgH9kukSti3CVr/NS2ZJEbYibEumZSanViJstbnK4kcblZwb1UclrISVBwL6RWW8Elb6BPRLil15YJUmibZE2Oq3ecksKcJWhG3JtMzk1EqErTZXmdC1UYlY00clrISVBwL6RWW8Elb6BPRLil15YCXCVh9WECUlFHkk0ObpIFCXnN94ew5KlS8rwrbktEjyayLCVpuxTOjaqESs6aMSVsLKAwH9ojJeCSt9Avolxa48sBJhqw8riJIibEXYBmFnJeI3MtlLL8JW2wRlQtdGJWJNH5WwElYeCOgXlfFKWOkT0C8pduWBlQhbfVhBlBRhK8I2CDsrEb8hwlaSR2kYokzoGpDyiwgrYaVPQL+k2JWw0iegX1LsSljpE9AvKcmj9FkFUjIlwtY0gat3gMMXgF2nga5NgF7PBvK+BT+SKpFz+wGweB+w6jBQvgwwoBUwsj1QLsDvCKciFNkEcOg8MGsncCQHaNsAmNQFaFEnuHbP5Db322N7Yj/y3v9eYdtVrArjuW4wBr4KNGgRv00vnYY55zcwxv8QqNPIe/tfvwRz6f/B3LsOqFYbRv9JMHqMBLJKeX9WlDt8X/ykktXdWzDPHAYObQaMLBgjvmt9o9enK61YnTsGc9WfYR7eWmhX3YYDpcv4QivtWC3/COb+z4Cnm8EYMBlGl6HSB+NZSl4ezHXTgWM7YLz270ClamJXbgLusRKA0WsMjLFv+TJupVUfJLvb12FumA1zzxoYnQfDGPI3vtgUH5IurMwVH6n1whNXw1bI+tZ/ALWfSZiZCNuEEfr7gJQI26MXgWnbLEF7OAfo3hTo09zfFyvqaakQOXkmMHsXkJcHjH0ByH0MTN8BNKgODH2+qBr79++pELZnrwEfbQKmdAWaPQUcPA8s3g98uw9Qu7J/7xbvSZnc5kkQtpwwChZo9+/A3LUKOLINxpR/BeJ9AzYRYfvwPszZvwKatIXRdRhw62uYc98HeoyE0aanL3aUjAk9Jazu3IA57V0lPNSYc++WbwtEG3TasLp8FuaMXwAUaK17ANcuwpzza6D7CBjt+4tdOQl8nQNzxn8DA1+B0aITcP2y9EEdCzlzBHlTfwqjbqMSL2xTMl5RTB3dDhzYCGPI64WbJKVKA+Uqqm+LJ3qlzXhFEFfOwpzzPtBxAIw2vYBKVdXmpV9XWrFyQTH3rQfOfQlj6BtAVuLMRNj6ZXU+PSclwpYeWxjAo1zg4y3Ac/UyQ9heuwv8YQMwuSvQqKbVgvRarz0KvNEbqOCPZ6BI00iFsF19GLh82/LSZhnAg1zgT5uBns2Adg2KrLIvBVIhbEtKmydb2LKBCgTrD2DuWQc8zi2cOG5cgTntv4Cm7SJ2T43Xfgqj8xCAgnXjHJgb56qmNl78BozuI570lp0/DnPJhzAm/kR51XiZ25ep3zaGfdufSeq9v0WpchWQ99YHvpgdTuxHxEIxKFZqnDXVYsfcuQL4al/4hG1ArMzdq4Hje2GM/T5QuqxlV5vmA7ev+eYFSfpCMShWX+wAju2yxEe+95/2rfqtTx6jdGFVMIBw42/BB0C1OsDJ/eEStgHZlepzHKeunvfNjtwDeNrYFb3/K6YCz7SC0baPP/OUW/ylyzzopsMopjm/htHvZaBRa1/YibD1BaN/D0mJsLWr/zDDhO35G8DMHZaIrVreonD+OjBzJ/B3vYHK+X/nX/NGf1IqhO2cXUDtKkC//DBVrrln7wTqVQtuUyMVwraktHmyhe2jB5bAzDkBY9Q/AGe/UGGdxqv/ZoXcUdytnwFj0j8rsRARipz3GOaqT5QoZVgx7t2Gufj3QMsuluh1XnzOtiUwxv0QKJvfX47vhblrpW+iLemLn6BYObiFVtimgJWlak2YKz8GKldXoZB+XOloV+SEK+dgLvqdCkfmxpUfV7qxUv0v56Q6rqHGxRIeihyxERdgH1QbJKcOwbx2EbhxxQpDzp4CVKzqh1klJbw2JawYgjz3N0D95tZmAFn1nWAdBbLnxQSJpVsftHGYX+wEuF4Y/yP/WEnyqAStzefbRdgGmDyKIodi7o1ehSI22t/53MZPPC5VwrZO1UgRS7Hr/rtkvnuqhG1JaPMkCNuIM7b01lCITv4XoGY9gLuiM35hCdUmbZWo5aX+fPlMpLClp3fxh9ZEY3thGZK2f0OEB009gMJ2x/JIERvt7xKwo2RM6ClhFVJhm2pW1objcbW5Ykz4sWXPPlzpZldcUJuf/CdQuYY6L290zPYtFDKtWDF0m8J/5JvAjctPRm8kaFtpw4peyL1r1dxhtO9nzSH0ctMr6VfIaBK8kCkZry6dRt6ffgajXV9rQ4kRT9wMbtACRt+XS2zYdkpYOfsXOfGISafBMFp2TrDnFd4uHlvfUPrzIBG2Imz9saQinhJNxIqwDc5LnwRhG7FT/fgRTCYo2r3GEqiVqhWK2W7D1blYJWoZ+uM+YxslYYgSwdGShoRU2KaEVUiFbapZgedtF3xgLRif7ejb8JgMAZJyVrbHdv7/AD1G+RYWmTasGI3CxDV1m6jkPjh5IBTCNuV2Zfe604dhLv0DjClvF2x6JtIh08auTh2EuehD8ChPxGbw5gVWjovylRLBpO5NG1ZOErSnddNhvPxP8fOAeKQnwtYjsGQXF2EbsLCVUGTLpCUUOdjw82QLW7Ypz5ExWVHP0TBadQU4iTD8uNdYmFsWwBj3I2syiSJsVTmdCTkdQpGDYpUOwjZoVkxGNvOXVkKWFwb54vmwmyHpC8WgWTnti8cQzh2DMepNoFTiuSLShhWPSVBscLOPY1+08/YJLvLShlU0DokkGozyvLRhxYiS5VNhTPpJYXZtslr2RxgT/tGXjNtpw8q2g9xHKjIMdRtbX1Hw8RJh6yNMPx4lwjZAYVtSEgmlIhRZkkelNmFYKoQthe7M96xzLPRY0GPLzJbuxUrOCeTN/CWyJv4TUK9p/sZHnpVgzp0JM12SR7k3AZLBKl2FbbJYPbgLc+HvrIzbnSlqE1PUUIAAACAASURBVM+W6ZyjU7JQTAIr88BG4MwRGIO/VZhoK4wJ3JLdB3Mfwpz3vzA/txLiua+sH/zWlzPJ6WJXKkx75ccwsl8BatW3cEUZ7xNZ96YNq2tWZnJj1PeA+vmfyuQmyoZZehvEGhDThpX9rjknYC75A4yXfwxUraVBQL+ICFt9VoGUFGEboLB1f+6HmYGnbwea1wGyWwXS3upHUiFs3Z/72XvG+pbvd/oC1SsG8+6pOGNbUto82cKWZ1d2rlSJLLKYMCr/XCI9sQzFy/r79woXcUx88enPYQz6JtCQdm9YO6kP7sAY/l2gXAWYO1YAuQ9h9B4XmenY/bkfLoaYRKPfJN/OzCR9Qg+KVToI26BY8XcW/BaoUddKVuPTN5EDFbZBseJG1LR3YQz/DozmnVQWWzNsochBsXLPbGH02AbFyvaoVapqbYI+eqgy4KNS9RJ9xjYibDsoVvY3ka+cseZMhrzzjG3T9r55I9NqHiSvNX9RG3EFG+w+rjpF2PoI049HibANUNiywW4/ABbvs0Rd+TLA8HbAi88BZUv70Zx6z0iFsGXo8aHzwKydwJEc6xvGEzoBjf3dOYsLIBXCtqS0eRKEbUQiiHIVYbTubonVBvmZr/nuDEfmLjzDjJkdmRcnmS0LrYRR2VOse+gtWzsN5ral6v/jZsO8fkmJZXPvOiWg6TkyOgzwTYwkY0JPGav8DhGmrMgpYRXjnDezjma9/g5Qp5He2BqnVNrYFc/Vnj6k+rV5cBPQuI1aLEof1MjeGxJhm5I+yL5z96Y1D/BTW5xTug2zNpr4HVsfrrTpg2TBbNWbF8Bcl5+YccAkGD1HF3yCK1FcacXq6gWYs96DMeb7hVFhiQJybhxLVmQfafrwqJQKWx/qX+xHpErkFLvCPt6YCmHrY/WL/ahMbnO/ha1mI1jfJbxghS26w4o1nxF0Md8ndM0XEFaaoAq+dyl2pUNM7EqHklVGWAkrfQL6JcWu0pyVCFv9Bg6ipAjbgD22QTRqUb8hwhZo83RRlNLr34MWto8eWJ+2UF7ZV3z7EHoQjRK4sBVW+s0qrISVPgH9kmJXwkqfgH5JsavMYCXCVr+dgygpwlaEbRB2ViJ+Qzy2MP9jXiBNYe5eDXPWr6xzeD1H+RYmHETlgxa2wkq/VYWVsNInoF9S7EpY6RPQLyl2lSGsRNjqN3QQJUXYirANws5KxG+IsA1M2JaI9i5mJYIWtsWsZom4TVjpN4OwElb6BPRLil0JK30C+iXFrjywEmGrDyuIkiJsRdgGYWcl4jdE2Iqw1TBEmdA1IOUXEVbCSp+AfkmxK2GlT0C/pNiVsNInoF9SsiLrswqkpAhbEbaBGFpJ+BERtiJsNexQFj8akETY6kMSVsLKMwH9G2S8Elb6BPRLil15YCUeW31YQZQUYSvCNgg7KxG/IcJWhK2GIcqErgFJxJo+JGElrDwT0L9BxithpU9Av6TYlQdWImz1YQVRskDY1iwfxM+VrN9Y/wXQv2XJqlMQtTl1FaXKl8XjulWC+LWS9RuZ2uYASu25irxW3UpWe5TE2pz7EqXKVcDj2g1KYu1KVp2ElX57CCthpU9Av6TYlbDSJ6BfUuxKnxWA19vUxdSpUz3dU9IKb9i0BcZHf/n03uuvTgm1IqSwPXnyZEnjG0h9Nm7ciI4dO6Jy5cqB/F5J+ZE9e/bg9u3b6NOnT0mpUmD1kDbPvDb3alyZ3D+ElVcC+uXFroSVPgH9kmJXwkqfgH5JsSt9VnZJEbbemckdQkAICAEhIASEgBAQAkJACAgBISAEfCOQNh5b34jIg4SAEBACQkAICAEhIASEgBAQAkIgVARE2IaquaSyQkAICAEhIASEgBAQAkJACAgBIeAmIMJWbEIICAEhIASEgBAQAkJACAgBISAEQk1AhG2om08qLwSEgBAQAkJACAgBISAEhIAQEAIibMUGhIAQEAJCQAgIASEgBISAEBACQiDUBETYhrr5pPJCQAgIASEgBISAEBACQkAICAEhIMJWbEAICAEhIASEgBAQAkJACAgBISAEQk1AhG2om08qLwSEgBAQAkJACAgBISAEhIAQEAIibMUGhIAQEAJCQAgIASEgBISAEBACQiDUBETYhrr5pPJCQAgIASEgBISAEBACQkAICAEhIMJWbEAICAEhIASEgBAQAkJACAgBISAEQk1AhG2om08qLwSEgBAQAkJACAgBISAEhIAQEAIibMUGhIAQEAJCQAgIASEgBISAEBACQiDUBETYhrr5pPJCQAgIASEgBISAEBACQkAICAEhIMJWbEAICAEhIASEgBAQAkJACAgBISAEQk1AhG2om08qLwSEgBAQAkJACAgBISAEhIAQEAIibMUGQkNg34GDWLluPUpllcLrr05GjerVU1r3vLw8nD13HvXq1sHZ8xewbNVqvPLy+MDq9dXJU4H/pg185Zp1uPL11+p9nf8fr0EePnyInIuX8EyD+sjKyopZdM++A9ixew++MfllVChfPqVtnKofv3f/Pv4yfRa6vNARHdu3TVU1nvhdZ9vcv38fj3JzUad27YTqd+369YLnfDprDmrXrInBAwf49syEHhSim50c/ai238+LVad4bX75yhV121MJ2pgfPIr7jEtXrqBM6dKBzQvOegbVhsVlk+r7yIf299KgF9GsSeOC6qRybk01E/l9IRB2AqEStmfPn8fKtevV4tg0TdSqWQP9e/dCqxbNYRjGE21x+ItjWLVuPW7evIVyZcuia+cX0K9XT1X25OkzWLhsedR/u3nrNo4e+xL7Dx1ClUqVMXHc6IJnx7vPWQEu+pauWoMjXxxTdeXib9yoEarOubm5WLpyNQ4cPhL13/h+u/buw5lz5zFssDXgcgD+01+n487duxHvWaZMGbw8ZlTEoGwX4O/OWbgYjx49wuTxYyMYbdm+E9t378Y3J09E9WrVPNmxn4tuXVF089YtfDJ9Fjp3bI9unTtFbW9PL1HMws5F2IWLFzFz7nwMeXEgypYpoy0yz+dcxOJlK3D56lVr0VarFka8NAT169X1VKt4k69tLwP69I4QRrEm8lg/fObcOcycuwCDs/uj3fNtCooVR9geOfYlVqxeg4njxuDpurHfNZ6w9dP2PMEOuLDX97x+4wb+PH0m2rVujQF9eyetts624Vh848YNtblRunTpmL9ZlFhdsHR5wXNmzltQLGHrthnnM+PVLWmgUvBgv9/Z7+cVR9jOW7xUzV8TxxbOwV7QxutHXvuYl9+1y3Kup/1Xq1YNo4cNLc4jErrH2Yanz56LmKNEvEGtq/wWtslad9EQihpLvRgLN5r/MmMWnqlf/4mNxIXLVuDKlSt4deIE7D1wCBs2b8b9+w9QsUIFvNi/L9q3ff6Jn9JdG3upo5QVAsUhEBphu//QYWzcvAV9evZA65YtlMeHQnfFmnVo0qiR6mxOcUtP2pxFi8GFfdvWz+HY8a+weMVKDBv0Iho1fEaJpKaNG2LQgP44fuIkFi9fiRFDB6N2rZqYNnsuateqhQcPH6JUVpZauPGiqIx1X4tnmxXw58DGCfnOnTsYP2oksrIMzF+yDA8ePMSUl8dh97792LZzFyaOGY2aNaqrso8e5WLKhLFYu+FzVdemjRvhiy+/xMiXhkYVrfwxCuMt23bglYnjUalixajtf/DwEaxe/xmmTBiPOk9ZnpWHjx6pAa3uU09h+JBBnu3GzwWBrrD1Ksg8v5TmDbEmFt1FAjctZsydh+dbt0b/3j1Bry8FAieF1ya9jGrVqmrWBAhC2C5ZsUpt8tR56illn6VKlVL1K46w1X0xEbaA1z62decubNy0RdkPx6tY44FuG8QqVxxvupfFmJeyzjoWp16JspD7/SFQ3DbX+fVUC1udOgZVxj1f6M5ZQdUvFb+TDGHL90jGuovP9buvfLZpMw4f/QKvTZ5YMGfQifDxtBno2ukF9XdrPtuAMcNeQsNnGmD7rt2gU+TlsaPR4Ol6BU2muzZORRvLb2YegVAI2xs3bmLB0mUYOmig6oRbd+zE48d5SrD2690T3F2iSGjYoEFBC3Jg2bP/gPJmlitXLmKhWLVqFeUxnTJhnPKgUoh+Omsu6tapjRf79yt4hlt0cSLQue/BgweYNX8hOrZri+dbP6ee51x4zVu0RAnaoS8OVP9GYb189Vq8OnF8gfe0KCHHneBpc+ahedMm6NG1S0zLtQcchjN279xJlaMXbt6ipRg7cpjynK3buAm79u5Fbu5jtUkwZsRLakDjvfMXL8OpM2fUfc8/1wrPtWyRL8Qfqb+jN5kLaad3nLt62f36oEPb57F3/0Fs3LoVlSpUAD3h33plUkRIlpMxB216oK9du668mVWqVMaol4Yq8Uee3LnX+c0Tp06rjQq27bkLORj50hB8vnkraqo/X8CtW7eVl7RX927YuGULrn59reC3mjRqGPEu5cuXw+AB/dWg7vSYc1NgxEuDMXfhYhXGxMsORa5SubL6/StXv8ak8WPAP9sX3/fCxUuqrW1PEjnPmrcQ3Tq/oGyV9zJc99jx48rOyZ2heJu2bVObI3YbXbx0+Ymy7BP08t+6fVvVNxGPLb2AbBO24+59BzB6+NCCPqYjbHkvN2yu37iu6t+9S+cCRowS2L5rD9Z/vkm1a/169XD77h306d5dodq6cydq1aypNnlKlcpS93JnefaCRRF2QE+O037ZruNHj1Rtb1/24pb2RK9Fx7bPK/uMZve0XdbL3qHmWEEbpF2wz0W7h5tsDBu2n/9s08a4kHMJL48dpTaP1M74zNlo81wrdO7QPmZ/O3TkqBoHWN+n69ZRbdivV68iQ5HtnfcmajPsK/Tq1qXAu85xJxZL2hlZPVP/ady+cwefTJ+pOL/Qvl0BO0ae0Ovz5VcnUK5cWdStUwf3791XYeIU0nY4upsN22HQgH5qQ8+OMiGLCWNHYfa8hQWs2Ba87OfQZnhxceXul+5FnT2mlq9QHqdOW2OUHcFy/KsTMevG6JnRI15SUTSxxhy2t/Nyv5/zGaxHvDGOm1aLlq+wooPKlVVzDPvU48ePI2wh2jMrV6yE8zk5KF26FPr27IkO7Z7HX2fMRssWz6roI16c/7iJWqtGjQiO0cZSvhfbdMnK1SqaiM/lvPn1tetqTHIe73D28Wjt6+5nrAujURYuXabajs+mPbGenAecxwuc8xvn81htHq8OxZ2r+Fucy73MKc5Nc95rzS81C+ZG9hnaO8cX59wzYfRItV6xw+udkVysR+OGDTFq2BA1R7jHS3tD3e7frVu1Qo+unVXfoPDo3b2b6qtfX7uGabPnqTGN85xznLP7Fn9/267dBSbdtFEjnDh9uuDPI4YMRts2z8Ud356uVxdfnTpVMH9Ga//r128oWycHMrPno0Iu8Zjp8WRkkx0N52R48tRpbNq2A9+YNAGVK1UC5y86KdjfOB5FqxfH2FgeW/c8zHd5adBANQeVLVsW40eNUPwo9A4cOhxxdKaodRf7nHPN5Jxnoq272O5/nTknYizlGMyxxY5KdK673Gsg2qEz1Npu+EuXr2D63Hl46cWBsJ0z+w8ewmebtiiO+w4cUvY1duRwdUu8jQCdtXHEoCp/EAJJIhAKYUuRmnPpshp4FyxehpHDhqiQiEXLVqJ/n56g8L185WrcEDx6yuYuWqwWqeyo9HC8NmkiKlSwzvBF2wlzC1ue8dS5z91WFM70FnORP2zQQPxlxmy1WO3csYMqGm3ntChhywW/5YkdV2QoMd8j5xLF1ATlcVu34XOcOHUK35j0shqU9x48qLzHVatUUYMcF6BDX8xWou3ho1yMHTFMiYmZ8xegedOm6N61c8T5P3rHuUjo2a2L2uU7eOQo1n62QXmbuZhbumo1evfohg7PP68mXef5Srew5ZmqsSOGq3OrDKPmxTBqW2TZZ2Hi/Sbv4eTTulUL9OrWVS12p8+eB4pUetAf5z1W7c1FxvjRo1CvzlOgZ/LGzZsYnD1AeVR7dO2KLi90UDuUVpu/jJo1akTYibON+JsUtmyPnXv24fSZs0+IWtvOnJsabluhLfC9uQlBZse+OoH5i5eiYYP6GDdyuBI9XMRwQUMPPN+zQ9s2KvLgzNlzSkjwPk5iiQpbTnC0j8kTxmHh0uWoU7tWQciSrrBlew4fMhhcFFGI2+KfQmr2/EVqY4obQDt271X2zIgKXrSZvr16qPZztkGFChUibI9jw5oNG9UGFhf2zugH27tsC1v2w2FDBinRu33n7qh2zxCrOQsWqU20Fs2aqkXDiVNn8Nrkl7Fz996o93BBSWFrP582zme0btlSLUR5/pqL/QmjRykxEa2/MbyeizAKHtXux79SzNmuRZ2x5UbVwqUrFAOKBy587aMHFF3RWE4eN0bZ/LPNmirhwd9j9MsrL49Tdm5fbGcuZvlsbnbRvrgx5Ba28dphxtz5BQv7aG3hFMjsl9zUmjR2jNr8Y504dvP3uCHoPH/r3Cw8+sWXEcLJaZ+ffb5ZMWfff6pWTRUhcSHnYsEzY405TjET7xn87VhjHAXe9Dnz0L5tG2XL5Lx8zVrVl0+cPB2zXnzmirXr1EKaC2r2j8+3bFWbJce/OqlECcdvjsuMIuKm2JUrVyOEbaz3Wr9xEw4dPaq8LtWrVlV95vyFnCfyFjgZ6vQzOxKImzJDBmZHRELduXM3rrCN1eZO27DbIJG5yjneur258eYU9/lL5xjNjWn2VR7XqFSpUsTcwznVDq8flN1fsb769ddqvuW8xD9zA4DCg/3EOV46oy7YFtdu3MCkcWNUBM3cRUvQsvmzSlyxbbbu2IVxo0eoTSPnOOfkV5THNhZf5/g2fvQIJerYTymOnWfhuVHDualMmdJqzXD12jV1jIXjeLWqVSPmNTczXZ7cAFi0fGVUhuTPvpbdt486nkYum7Zux+QJY9X4GK1e3OiJJWxjza08drRh81Y1J7CN+M7OudE5dsZad1FQcs3EzXWuM9Z/vhlffHlcjb8rVq+Nuu7iERPnOtXLGoh2GO1IBm2FzGi3o14aomzHXnfRttxH/HicaP3GzzFl/LiI6LLiro2TpGvksRlOIBTClgsYXtzV2rB5ixrcnUllOGAzvJeTQ7SLO2BcNDZ65hm1q+rePdYVttHC3XRCQ7go4a7tpHGjUbly5SeSwngVtvYEwlAQnfN0ykO7eCnGjbTO+HIR3q5tG+W54qKIXmUuwHnZ78jNgzkLFiuB+2zTJurfuECnGGxQ/+mId6Ag4cLIFs724MgJsGH9+ti2axe+OXlSwSaCs43cwjbWwpW/65yA4v0mPZzO3cNo4WjLV69RXgp7V9x+b06CrD93fCnAuTCl7dhnnZ3tHU3YPteypYoqYFtHS3jivt/pBeauOW3cmYTq3r37+PP0GejWqVOBwLGfQVHiTlhF7829e/fUIivamWyyj3cu224b28ZqVK+mwtUp7snInsx1ha1TxDvtnGfIuYvPxTkXCs4zwaxDLO8OBbIzqZI6YrB8pVog2AKQZ4GqVK5UMCnb7f9Ch3ZqM4kRFbHsXm3oLFqsPJ4Umzybf/fePZX8hTvm0fqK7YW0n8/6c0OAHnf2ic+3bsOZs+cxbuQwFRkS7RmsO9+ZIWG0PS+hyBSo167fUKHiivHqNZg8bqza+HCPWU6b5eYLxwbWcc36DWoh6jyLH4+TW9jGawd1tCM/IZS7Lcgq3hhw8fJltTjmomvTtu2ehS0XZ+62tjfJBvbrq3IZxBpz7DkmGgfnM9hHY41x7gUf+xUXsOxXi5evirAF9zOdfYD3/XXmbDRu1FAdU1mwZLkSuRSMy1atUW3PjRen5zvae00cOwqz5i9Ci+bNCjy+tJF1Gz+PK2x1+pk9ZpgwMWTgAMX19p27akPx0OGjcYWts67ONicrvlO0dizOXBVP2MabU2h/9hVtvua4y00GbtI55x7n2oI5PripzTUIhRcv9j+7LdkHY216UswybJTzFY8rZRmG2iikDWzdvhP3Hz5Uz+XY6ByHnH0rnrCloyDWmGiPb85EdtGOEHHevHX7jmpvjul2JBw3k2LNVTazaPNYNJ7sI/EYbttpeaXZXhRo5cuVy49gil6vLp06ap+xtedW2jbnYI4fT9WupYQtN6DcHtFY6y5uWrttzR6XedRu4+atUdddzZs1jRC2XtZA8XQON7BtoW6dCZ+r+q/zeB3v56bLjLkLVBQGxbjzKu7aOMP1l7x+kgiEQthG89hy8cdduH69e6jQVQqQaCKPopaeRw5wDKfgrpXu7pKux5ZhlefOXwAnZF4UKPYimyKa4ZYMh+XAZy+SEvHY2iHRDMO0z83Gsw97UcTwF4pSe+FLzxInQrve9jMoCri7vGrt+qhnfN2L7miTnP139FrFy3BbXGEb7zedIa8MrYsmEtz32wPzq5Mm4MChI8o7QkHjFoLxhC0n0hrVqimPMD0ysYSte/HirN8TwjZKdtx4wtZ+L060iXhsOSnTo8pz55zgGOXwyYxZyO7TW4k+XWHrXLA6F1Y7du0pWISTcXGFLRdP9qKPGxUUDKOGvRSRiMvd/vafo9n9t16ZrMJyV639TPWLihUrKK8pd/Zj9ZVJ48di0dIVERmMuSM/b/ESFSHCBQjFLMP4Yz2jywsvgKHIdiZoXWHLhR4XpFw0c8Fk38dFEMfDeMKWHgwuqnn0YNW6z5S32BmGHK0Ozuc5vUHx2sHZZ4rqi+6NQnfIqlePLcd8d3ZpZx0Of/FFkcI2Wp2df+feiHGOxRQhDIt2Z/guzjNtNv379FI5Ehia+vDRQ7WpyA0JjtdFCdtoIkVH2Or0M7733bv3VJQDQ9dzH+eiU4cOGNCnlxpT44UiO9vV2eZ2SLndjonOVfGEbbw5xd4A5f3RhK19r3vucQrbaCIqnn0768ooDG4Q9e7eXSV9HNC7FzZs2ar66649+1RSxWZNmzxh67rCtnz58p7Gt1i5MZyJEWkzvLp1eiGqsI3HLNa/RYtkc/4d1zrcAOC4y+Sg9N5y3RWrXl6ErV0nRmVxrufGfbPGjZS3nHlO3Bn8Y627uGbjs5yh4eRE72jPbp2x/+DhmLlVnOOjlzVQvPUh5ztuFvAIy9379yM2sO37uL6eNX8Bnm3a9Il8Niyju6ZOko6RxwqBCAKhELYMNWYI3NBB2SqUT+eMLd+SZ1PoqTRgYNwoS9Ty4nkshgZPHm+dsbUHoPpP14t7xlb3Ppswd7kZokaha3s9+W8MOapWtUrBGVsuzLmw5JkGO0NxrFBk2xvKQdRL4id63Lhwrlm9OnIfP1Y74OTDRbFTZNt154KZHiqnx5aLMZ53tc8U2ju4sXYOOVA3a9w4KcI23m9y1zzC6xlFHMYStgyn5rNHDLU2Itwh0PGErb1Tz+gBhiBNGT/2ifAfZxg4J0Zefgpbt8e2uGdso028rCvPtdE7RO9CUZ/7cYsU54KQyeDYn2wvf3GFrW2TDAnjbjPDTLnQp2eZ55XdfGnr0TaXbLtnOKXt8WVfY5K37bv3gKG73EiL1leiiRSOKQzx4sYKz0gymoR9NlZ/48KAHkmvHlvaGu3OXkTa78EkeHzWsS+/iikoeI6bAomhxzkXL6rMs84wZC8e23jtwEWg22Mby/vjtplkeWy5kKPg2nfwUJHCNpbH1n4Gj5jE2rxzL/hsrxaT+M+YM/8Jj22sZzo9tgwd5+Kd4ZwwTXRs304JHJ1Nwonjx0SEydNedIStTj/j3MBFMr1/nGsZ4cOQfHLOyzO1hW08j22ic1U8YRtvTrHPU8YStk6Prdv7aNt0LI+tHU21YdPmuBnB2Y84Z3P+njR2NLbs2KnGOnrtub5xH9NgXXWFre2x1R3fookq+1wpN0L79eqhbKCo6CIdj62TZyyPrc2QG5vcAODRnZyLl9VcxU+ScdyNVi8vwtaeWxkxSGfLxi3bVGQQz+/G+jxZtHUX10W0tYuXrqjQY2e4b7x1F+c45/joZQ1UlO5h1A/t6MGjh3jm6acjnEQ8h8yxiklXGRUQ7QskXtfGRdVH/l0IJEIgFMKWLxgtKzJDGRlSGm0XiYvcuQuXKDZOUcs/R8vgtnTlqid2ydyDt+59/A2VaXnFyidELf+Ng507KzL/notf+1xgLGFLTxoTOvEMCxem9sUwEe6Wc/CJNvDYEwIXKAzTsUOhKKi//OorjBkxTJ2tZcKtGzdvoU+Pbups5+O8PIwZ/pKaHDi4MRSOZwDpBWnzXEsVAuo+66EE/crVytvnPlvlNladxRi9He5Q5Hi/SYbFFbadX+iAjVu2qrBtnr3dvH2Haiv+mUKXEwsnmFHDhkaIXr6X/Zvc/WY5esjdEwF3PvlvTZiRu38/Jb6YAGLBkmXI7ttbhaoXVXfnYoHngNo/31ptyDBqwMsZWybhOHXmrApttEV2Yf+YiVbNm0dMcMzCvSY/w/be/QcSEra0izkLF6ks59HO2BYVimzbHvsSQzAZkkfxtGLNWpw7H1/Y8h1j2T3D+8mfXl96adn23FnnZ7F4pCBaX+H5xk9nznnim7MUnQwTtc/CsV/G+l2Gz3PDK9YZ29Nnz6JsmbLq7Ll92aGf1tnxwvNQKiP8wkUYNnjQE/3PPa4wZHrtho3KBtyfBLMXxjpnbOO1Axfkdp+5/+BBXK+SfcaW55EZwug8Y0sPMfsKoyooojg+cROC4wPPpNobA1WrVI5Y0DvPx9Z9qrZaVJ48fVZtfrDfFRWKTA7xnuHePHCOcfYZW3rUmH+A8wI3O0e/NFSF4ttnf9314jPp+eRZb9oGbW/T1m3qrDPHfYo/JpFiYjVuYHBDQncs5fly9mX2Gd0ztjr9zJ4fae9M5mgLVApbjmtkzcgl9iuefWS/ot1yo5pnbGO1ub2B5sdcFU3Y6sxjzrBMbtDxuAK9szw3rc6LLluuzhVTIMYStu4ztkwkxvGaSRspwJxn0aMt6uzxpEvHDkpIcS3Atku6KQAABihJREFUezhv06Oszji7vn3tFrY8tsF2Z9JIOwmW/edYfKONb9GErf1Jvk4d2qljHLTvBUuWqlwDDEWOx0yXp/3FCfucspsh537WbceevejZtYuav+LVK56wjTW38jiLnWzv9u07KgFftMRMbMNY6y4mumLb9+nZXW1Ksa/Q88u+wsiLaOsuriWc6w/O987cJs51l3sNVNT60I7QYp3pfaZN2WsB5zE+59qSazJ7/WBvHji/NBJtTZ2IWJF7hYAugdAIW76Q+zu2DNsc2LcPWrdq+YSYc2c9tIGww3IhxPMpdqZKngfp3aO7Omfq7LjRBm9nhstY9/G3OACxDu7Lzj7IrH70oHJxynOD40YMR/Xqhd+TjSZs7UGdizr3wX4u1nhmjh4w21Pl/m0uMDnAOVO7u7Nd0oNth3I6s/PRS8usrkx+xZ1YLoa5KKYnmjuY8bIiJyMUme8W6zeZEbAocRjLY8sztvSqcuHHiwsa7orTc83NAIaWL1+zBrVq1MTIlwarRCHurMj00nHiYiZvJk5iWGjkYvdrldWRyZ7Yplz00/a48KV9FVV3p7B1Z260s3PqZEXmp6zmL12GMcOHoXHDZwqqyDM3TGbBkCt6/uzLzs7ZtHFjdZ4sEY8tIxP2HjioRAYzPXPXm8lRhmQPUD8XS9hyAeG0PfYDemn5zWkuEBnmPXzwILXBY1/RPKqx7J6Jbygg6A2xPbc8S9W2TesnsiLbfYVeAveC0rmo4WLFzo4er7/RnleuWavOJVLA5j3OKxDLXMBybHJ+z5OLER6zcH8SzJkAhBETO/fsLQiFdY8rtkDiAtAZhmyzc2fQbdakiVrUUQS7syLHagdnn5kwZqTKAB7PY8vftrMiM+kMN92YuZnJ3egBZFZxLmiZJdtOZMVNPSZ9Izt6s+yzmVzwx8to7PYQx/psUFFZkeONcc45g157+zuQRT2TmZbtrMg8F89vtnft1FHZge3B5d/bGxK6wpb9nhsuTPJHYUxRzAX6669OjpsVuah+xnbjHLRk5SqVv4BJkdq1aaPO+1teqg3KFnkxGzDFCTc/3VmRnW3ufCe/5irnWKw7j8XLisy5sVOH9mpj0v2tWHstoJsV2bnJ4p6/2VeZBJH5Hjgv2eOanSG7qDB//js3p/llgJE8YtL82Yg/c353Zn2PN77FCkVmhMLKdevVmG5vwvFIDjdnnJmk3czi/Zt7oyBeZmkyc55t5bjBK1a9uIEfK3lUrLnVjvyjB/difmI7dxiys+2irbvc6xduTjLrOfs3j0DZX6Nwr7ucYyk35r46dTpmVmQnt6LWh3biN26eOj/rx/GQDhr3xXmYmzrO9YPu2viJh8lfCAGfCYRK2Pr87vI4ISAEUkiAi3NnhAJD33k22Bm2n8LqZcRPc7FMzyc9gc4w5Ix4+RL8kkV9l5d9hwtybphE25CI92rc+OB/dnZ6/la8BH+pxBRLQKWyTvL9V+/04zELK08K2/Jly8YMQ/ZOSe4QAkLADwIibP2gKM8QAkLAE4ELFy9i0bIVGDowW4VWMuzy2PET6rNK1apV9fQsKVw8AvaZZHoIon3aoXhPlbv8IBBP2NqJnJiUkN5aOy+D7u8yDJjeFR5nYaI7ngXnN1n552jHWHSf63c5RiYxIoZHO5xZif3+Ha/PC6sQ8/qefpZPN2HL8+OLl69QeU545EguISAESg4BEbYlpy2kJkIgYwhwcb591x5s2LxZha3xWMHIodb5O7mST4Bnvz7+dDrKlStvfQO4ZuG3a5P/6/ILRRGIJ2wZls6zbUMHDgC/u+z1ihbKyczYzu+men2m3+XtsFoeqeCmC3M7lJRLhK33lkgnYcuwXp5579Gls/oOe0naDPLeMnKHEEg/AiJs069N5Y2EgBAQAkJACAgBISAEhIAQEAIZRUCEbUY1t7ysEBACQkAICAEhIASEgBAQAkIg/QiIsE2/NpU3EgJCQAgIASEgBISAEBACQkAIZBQBEbYZ1dzyskJACAgBISAEhIAQEAJCQAgIgfQjIMI2/dpU3kgICAEhIASEgBAQAkJACAgBIZBRBETYZlRzy8sKASEgBISAEBACQkAICAEhIATSjwCF7f8HN3zCqBHngCU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42" y="4556078"/>
            <a:ext cx="6161791" cy="225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951984" y="5733255"/>
            <a:ext cx="523308" cy="9418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64152" y="5733255"/>
            <a:ext cx="2160240" cy="9418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87488" y="3789040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STANDARD : 11bits</a:t>
            </a:r>
          </a:p>
          <a:p>
            <a:r>
              <a:rPr lang="en-US" altLang="ko-KR" sz="1400" dirty="0" smtClean="0"/>
              <a:t>EXTEND      : 29bits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661827" y="3789040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0~8 bytes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719736" y="3789040"/>
            <a:ext cx="625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4bits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8046291" y="4402189"/>
            <a:ext cx="1276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EXAMPLE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50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3"/>
          <p:cNvSpPr txBox="1"/>
          <p:nvPr/>
        </p:nvSpPr>
        <p:spPr>
          <a:xfrm>
            <a:off x="1115640" y="548640"/>
            <a:ext cx="10167840" cy="1179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Materials</a:t>
            </a:r>
            <a:endParaRPr lang="ko-K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498960" y="758880"/>
            <a:ext cx="1278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Picture 2"/>
          <p:cNvPicPr/>
          <p:nvPr/>
        </p:nvPicPr>
        <p:blipFill>
          <a:blip r:embed="rId3"/>
          <a:stretch/>
        </p:blipFill>
        <p:spPr>
          <a:xfrm>
            <a:off x="673562" y="2687226"/>
            <a:ext cx="4571640" cy="342864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951984" y="2686366"/>
                <a:ext cx="338437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◦ 12V Adapter</a:t>
                </a:r>
              </a:p>
              <a:p>
                <a:r>
                  <a:rPr lang="en-US" altLang="ko-KR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◦ RELAY2CAN</a:t>
                </a:r>
              </a:p>
              <a:p>
                <a:r>
                  <a:rPr lang="en-US" altLang="ko-KR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◦ PEAK CAN USB</a:t>
                </a:r>
              </a:p>
              <a:p>
                <a:r>
                  <a:rPr lang="en-US" altLang="ko-KR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◦ SAS(Steering Angle Sensor)</a:t>
                </a:r>
              </a:p>
              <a:p>
                <a:r>
                  <a:rPr lang="en-US" altLang="ko-KR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◦ </a:t>
                </a:r>
                <a:r>
                  <a:rPr lang="ko-KR" altLang="en-US" dirty="0" err="1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단자대</a:t>
                </a:r>
                <a:endParaRPr lang="en-US" altLang="ko-KR" dirty="0" smtClean="0">
                  <a:latin typeface="Comic Sans MS" pitchFamily="66" charset="0"/>
                  <a:ea typeface="Arial Unicode MS" pitchFamily="50" charset="-127"/>
                  <a:cs typeface="Arial Unicode MS" pitchFamily="50" charset="-127"/>
                </a:endParaRPr>
              </a:p>
              <a:p>
                <a:endParaRPr lang="en-US" altLang="ko-KR" dirty="0" smtClean="0">
                  <a:latin typeface="Comic Sans MS" pitchFamily="66" charset="0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◦ CAN(HIGH/LOW) </a:t>
                </a:r>
                <a:r>
                  <a:rPr lang="ko-KR" altLang="en-US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선 </a:t>
                </a:r>
                <a:endParaRPr lang="en-US" altLang="ko-KR" dirty="0" smtClean="0">
                  <a:latin typeface="Comic Sans MS" pitchFamily="66" charset="0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◦ </a:t>
                </a:r>
                <a:r>
                  <a:rPr lang="ko-KR" altLang="en-US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전원</a:t>
                </a:r>
                <a:r>
                  <a:rPr lang="en-US" altLang="ko-KR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(+/-)</a:t>
                </a:r>
                <a:r>
                  <a:rPr lang="ko-KR" altLang="en-US" dirty="0" smtClean="0"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 선</a:t>
                </a:r>
                <a:endParaRPr lang="en-US" altLang="ko-KR" dirty="0" smtClean="0">
                  <a:latin typeface="Comic Sans MS" pitchFamily="66" charset="0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dirty="0" smtClean="0">
                    <a:solidFill>
                      <a:srgbClr val="FF0000"/>
                    </a:solidFill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◦ 120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solidFill>
                          <a:srgbClr val="FF0000"/>
                        </a:solidFill>
                        <a:latin typeface="Cambria Math"/>
                        <a:ea typeface="바탕"/>
                      </a:rPr>
                      <m:t>Ω</m:t>
                    </m:r>
                  </m:oMath>
                </a14:m>
                <a:r>
                  <a:rPr lang="ko-KR" altLang="en-US" dirty="0" smtClean="0">
                    <a:solidFill>
                      <a:srgbClr val="FF0000"/>
                    </a:solidFill>
                    <a:latin typeface="Comic Sans MS" pitchFamily="66" charset="0"/>
                    <a:ea typeface="Arial Unicode MS" pitchFamily="50" charset="-127"/>
                    <a:cs typeface="Arial Unicode MS" pitchFamily="50" charset="-127"/>
                  </a:rPr>
                  <a:t> 저항</a:t>
                </a:r>
                <a:endParaRPr lang="ko-KR" altLang="en-US" dirty="0">
                  <a:solidFill>
                    <a:srgbClr val="FF0000"/>
                  </a:solidFill>
                  <a:latin typeface="Comic Sans MS" pitchFamily="66" charset="0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2686366"/>
                <a:ext cx="3384376" cy="2585323"/>
              </a:xfrm>
              <a:prstGeom prst="rect">
                <a:avLst/>
              </a:prstGeom>
              <a:blipFill rotWithShape="1">
                <a:blip r:embed="rId4"/>
                <a:stretch>
                  <a:fillRect l="-1439" t="-1179" r="-3237" b="-3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모서리가 둥근 직사각형 2"/>
          <p:cNvSpPr/>
          <p:nvPr/>
        </p:nvSpPr>
        <p:spPr>
          <a:xfrm>
            <a:off x="983432" y="3353277"/>
            <a:ext cx="1751348" cy="10225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926216" y="2996952"/>
            <a:ext cx="1945647" cy="10225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719736" y="4293096"/>
            <a:ext cx="1478664" cy="1656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07568" y="4401546"/>
            <a:ext cx="100811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11424" y="4740270"/>
            <a:ext cx="1208734" cy="7769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2963" y="4370938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12V Adapter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30500" y="5094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Comic Sans MS" pitchFamily="66" charset="0"/>
              </a:rPr>
              <a:t>단자대</a:t>
            </a:r>
            <a:endParaRPr lang="en-US" altLang="ko-KR" dirty="0" smtClean="0"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6684" y="557994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CAN USB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57880" y="5616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07663" y="3998243"/>
            <a:ext cx="164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Relay2CAN</a:t>
            </a:r>
            <a:endParaRPr lang="en-US" alt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807968" y="5404574"/>
            <a:ext cx="5976664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통신 실패를 발생시키는 </a:t>
            </a:r>
            <a:r>
              <a:rPr lang="ko-KR" altLang="en-US" sz="14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반사 제거</a:t>
            </a:r>
            <a:endParaRPr lang="en-US" altLang="ko-KR" sz="1400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처음과 끝에 저항을 달아 </a:t>
            </a:r>
            <a:r>
              <a:rPr lang="ko-KR" altLang="en-US" sz="14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메아리 치지 않고 빠질 수 있도록 </a:t>
            </a:r>
            <a:r>
              <a:rPr lang="ko-KR" altLang="en-US" sz="14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연결</a:t>
            </a:r>
            <a:endParaRPr lang="ko-KR" altLang="en-US" sz="14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굽은 화살표 7"/>
          <p:cNvSpPr/>
          <p:nvPr/>
        </p:nvSpPr>
        <p:spPr>
          <a:xfrm rot="5400000">
            <a:off x="7990992" y="4451455"/>
            <a:ext cx="317612" cy="1463443"/>
          </a:xfrm>
          <a:prstGeom prst="bentArrow">
            <a:avLst>
              <a:gd name="adj1" fmla="val 25000"/>
              <a:gd name="adj2" fmla="val 31182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115640" y="548640"/>
            <a:ext cx="10167840" cy="1179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4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SAS CAN DATA </a:t>
            </a:r>
            <a:r>
              <a:rPr lang="ko-KR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확인 영상</a:t>
            </a:r>
            <a:endParaRPr lang="en-US" altLang="ko-KR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pic>
        <p:nvPicPr>
          <p:cNvPr id="8" name="canrea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9334"/>
          <a:stretch/>
        </p:blipFill>
        <p:spPr>
          <a:xfrm>
            <a:off x="519725" y="2185068"/>
            <a:ext cx="5815088" cy="43600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72064" y="2420888"/>
            <a:ext cx="4861826" cy="26642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If OVERRIDE</a:t>
            </a:r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 sz="1400" dirty="0" smtClean="0">
              <a:solidFill>
                <a:srgbClr val="FF0000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  D0 : FF , D1 : 7F 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  D2 : FF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  D3 : 06</a:t>
            </a:r>
          </a:p>
          <a:p>
            <a:endParaRPr lang="en-US" altLang="ko-KR" sz="1400" dirty="0" smtClean="0">
              <a:solidFill>
                <a:srgbClr val="FF0000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Else 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-    (if MAX ) D0 </a:t>
            </a:r>
            <a:r>
              <a:rPr lang="en-US" altLang="ko-KR" sz="1400" dirty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: 78 , D1 : </a:t>
            </a:r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1E  </a:t>
            </a:r>
          </a:p>
          <a:p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     (Min : </a:t>
            </a:r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  <a:sym typeface="Wingdings" pitchFamily="2" charset="2"/>
              </a:rPr>
              <a:t>0xE188(57736),  Max :  0x1E78(7800))</a:t>
            </a:r>
            <a:endParaRPr lang="en-US" altLang="ko-KR" sz="1400" dirty="0" smtClean="0">
              <a:solidFill>
                <a:schemeClr val="tx1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D2 : 00 ~ </a:t>
            </a:r>
            <a:r>
              <a:rPr lang="en-US" altLang="ko-KR" sz="1400" dirty="0" err="1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ff</a:t>
            </a:r>
            <a:endParaRPr lang="en-US" altLang="ko-KR" sz="1400" dirty="0" smtClean="0">
              <a:solidFill>
                <a:schemeClr val="tx1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  <a:latin typeface="Comic Sans MS" pitchFamily="66" charset="0"/>
                <a:ea typeface="Arial Unicode MS" pitchFamily="50" charset="-127"/>
                <a:cs typeface="Arial Unicode MS" pitchFamily="50" charset="-127"/>
              </a:rPr>
              <a:t>D3 : 07</a:t>
            </a:r>
          </a:p>
          <a:p>
            <a:endParaRPr lang="en-US" altLang="ko-KR" sz="1400" dirty="0">
              <a:solidFill>
                <a:schemeClr val="tx1"/>
              </a:solidFill>
              <a:latin typeface="Comic Sans MS" pitchFamily="66" charset="0"/>
              <a:ea typeface="Arial Unicode MS" pitchFamily="50" charset="-127"/>
              <a:cs typeface="Arial Unicode MS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41188"/>
              </p:ext>
            </p:extLst>
          </p:nvPr>
        </p:nvGraphicFramePr>
        <p:xfrm>
          <a:off x="6672064" y="5301208"/>
          <a:ext cx="5096922" cy="11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487"/>
                <a:gridCol w="849487"/>
                <a:gridCol w="849487"/>
                <a:gridCol w="849487"/>
                <a:gridCol w="849487"/>
                <a:gridCol w="849487"/>
              </a:tblGrid>
              <a:tr h="55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D4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55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2b0</a:t>
                      </a:r>
                      <a:endParaRPr lang="ko-KR" alt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Angle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(Little Endian)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Rotate </a:t>
                      </a:r>
                      <a:r>
                        <a:rPr lang="en-US" altLang="ko-KR" sz="1000" b="1" dirty="0" err="1" smtClean="0"/>
                        <a:t>Vel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OVERRIDE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ALIVE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 flipV="1">
            <a:off x="7536160" y="5301208"/>
            <a:ext cx="1656184" cy="5457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96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115640" y="548640"/>
            <a:ext cx="10167840" cy="1179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Flow Chart</a:t>
            </a:r>
            <a:endParaRPr lang="ko-K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pic>
        <p:nvPicPr>
          <p:cNvPr id="104" name="그림 103"/>
          <p:cNvPicPr/>
          <p:nvPr/>
        </p:nvPicPr>
        <p:blipFill>
          <a:blip r:embed="rId2"/>
          <a:stretch/>
        </p:blipFill>
        <p:spPr>
          <a:xfrm>
            <a:off x="2304000" y="2088000"/>
            <a:ext cx="7588440" cy="4610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07909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115640" y="548640"/>
            <a:ext cx="10167840" cy="1179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Source </a:t>
            </a:r>
            <a:r>
              <a:rPr lang="en-US" altLang="ko-KR" sz="4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Code</a:t>
            </a:r>
            <a:r>
              <a:rPr lang="en-US" altLang="ko-KR" sz="4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바탕"/>
                <a:ea typeface="바탕"/>
              </a:rPr>
              <a:t>Ⅰ</a:t>
            </a: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바탕"/>
                <a:ea typeface="바탕"/>
              </a:rPr>
              <a:t>(Reader)</a:t>
            </a:r>
            <a:endParaRPr lang="ko-K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5360" y="1628800"/>
            <a:ext cx="5544616" cy="5112568"/>
            <a:chOff x="335360" y="1628800"/>
            <a:chExt cx="5544616" cy="5112568"/>
          </a:xfrm>
        </p:grpSpPr>
        <p:pic>
          <p:nvPicPr>
            <p:cNvPr id="1026" name="Picture 2" descr="C:\UMS\UMS_발표자료\참고\Re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0" y="1728000"/>
              <a:ext cx="5544616" cy="501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 flipV="1">
              <a:off x="348338" y="1628800"/>
              <a:ext cx="4970442" cy="57606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483826" y="2060848"/>
            <a:ext cx="3456384" cy="1004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CHECKING!</a:t>
            </a:r>
            <a:endParaRPr lang="en-US" altLang="ko-KR" sz="16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ID</a:t>
            </a:r>
            <a:r>
              <a:rPr lang="ko-KR" altLang="en-US" sz="16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값</a:t>
            </a:r>
            <a:endParaRPr lang="en-US" altLang="ko-KR" sz="16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DATA</a:t>
            </a:r>
            <a:r>
              <a:rPr lang="ko-KR" altLang="en-US" sz="16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가 어떻게 들어오는지</a:t>
            </a:r>
            <a:r>
              <a:rPr lang="en-US" altLang="ko-KR" sz="16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endParaRPr lang="ko-KR" altLang="en-US" sz="16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7959990" y="3065651"/>
            <a:ext cx="504056" cy="589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456040" y="3655310"/>
                <a:ext cx="5735960" cy="294204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CHECKED!</a:t>
                </a:r>
                <a:endParaRPr lang="en-US" altLang="ko-KR" sz="14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- ID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값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: </a:t>
                </a:r>
                <a:r>
                  <a:rPr lang="en-US" altLang="ko-KR" sz="1600" dirty="0" smtClean="0">
                    <a:solidFill>
                      <a:srgbClr val="FF0000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2b0</a:t>
                </a:r>
                <a:endParaRPr lang="en-US" altLang="ko-KR" sz="1600" dirty="0">
                  <a:solidFill>
                    <a:srgbClr val="FF00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- DATA </a:t>
                </a:r>
                <a:endParaRPr lang="en-US" altLang="ko-KR" sz="1600" b="1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Angle </a:t>
                </a:r>
                <a:r>
                  <a:rPr lang="ko-KR" altLang="en-US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값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= DATA </a:t>
                </a:r>
                <a:r>
                  <a:rPr lang="ko-KR" altLang="en-US" sz="1600" dirty="0" err="1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첫번째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두번째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리틀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ko-KR" altLang="en-US" sz="1600" dirty="0" err="1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엔디안</a:t>
                </a:r>
                <a:endParaRPr lang="en-US" altLang="ko-KR" sz="16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HEX </a:t>
                </a:r>
                <a:r>
                  <a:rPr lang="ko-KR" altLang="en-US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값을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Decimal</a:t>
                </a:r>
                <a:r>
                  <a:rPr lang="ko-KR" altLang="en-US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로 변환해서 각도를 구함</a:t>
                </a:r>
                <a:endParaRPr lang="en-US" altLang="ko-KR" sz="16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  <a:ea typeface="Arial Unicode MS" pitchFamily="50" charset="-127"/>
                        <a:cs typeface="Arial Unicode MS" pitchFamily="50" charset="-127"/>
                      </a:rPr>
                      <m:t>360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 Unicode MS" pitchFamily="50" charset="-127"/>
                      </a:rPr>
                      <m:t>° :</m:t>
                    </m:r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 Unicode MS" pitchFamily="50" charset="-127"/>
                      </a:rPr>
                      <m:t>3606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 Unicode MS" pitchFamily="50" charset="-127"/>
                      </a:rPr>
                      <m:t>=1° :</m:t>
                    </m:r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 Unicode MS" pitchFamily="50" charset="-127"/>
                      </a:rPr>
                      <m:t>10.017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 Unicode MS" pitchFamily="50" charset="-127"/>
                      </a:rPr>
                      <m:t> </m:t>
                    </m:r>
                  </m:oMath>
                </a14:m>
                <a:endParaRPr lang="en-US" altLang="ko-KR" sz="16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endParaRPr lang="en-US" altLang="ko-KR" sz="16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 Ex)</a:t>
                </a: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HEX (‘4a’, ’11’)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  <a:sym typeface="Wingdings" pitchFamily="2" charset="2"/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  <a:sym typeface="Wingdings" pitchFamily="2" charset="2"/>
                  </a:rPr>
                  <a:t>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0x114a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  <a:sym typeface="Wingdings" pitchFamily="2" charset="2"/>
                  </a:rPr>
                  <a:t>= DEC(</a:t>
                </a:r>
                <a:r>
                  <a:rPr lang="en-US" altLang="ko-KR" sz="1600" dirty="0" smtClean="0">
                    <a:solidFill>
                      <a:srgbClr val="FF0000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4426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)</a:t>
                </a: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x(Degree) : 4426 = 1 : 10.017</a:t>
                </a:r>
              </a:p>
              <a:p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 x = 4426 / 10.017 = 441.84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  <a:sym typeface="Wingdings" pitchFamily="2" charset="2"/>
                  </a:rPr>
                  <a:t> 1</a:t>
                </a:r>
                <a:r>
                  <a:rPr lang="ko-KR" altLang="en-US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  <a:sym typeface="Wingdings" pitchFamily="2" charset="2"/>
                  </a:rPr>
                  <a:t>바퀴 후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  <a:sym typeface="Wingdings" pitchFamily="2" charset="2"/>
                  </a:rPr>
                  <a:t>81</a:t>
                </a:r>
                <a:r>
                  <a:rPr lang="ko-KR" altLang="en-US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  <a:sym typeface="Wingdings" pitchFamily="2" charset="2"/>
                  </a:rPr>
                  <a:t>도 회전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  <a:sym typeface="Wingdings" pitchFamily="2" charset="2"/>
                  </a:rPr>
                  <a:t>!!</a:t>
                </a:r>
                <a:endParaRPr lang="en-US" altLang="ko-KR" sz="16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endParaRPr lang="ko-KR" altLang="en-US" sz="16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3655310"/>
                <a:ext cx="5735960" cy="2942042"/>
              </a:xfrm>
              <a:prstGeom prst="rect">
                <a:avLst/>
              </a:prstGeom>
              <a:blipFill rotWithShape="1">
                <a:blip r:embed="rId4"/>
                <a:stretch>
                  <a:fillRect l="-317" t="-6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모서리가 둥근 직사각형 10"/>
          <p:cNvSpPr/>
          <p:nvPr/>
        </p:nvSpPr>
        <p:spPr>
          <a:xfrm flipV="1">
            <a:off x="839416" y="4234684"/>
            <a:ext cx="3888432" cy="9057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4" idx="1"/>
          </p:cNvCxnSpPr>
          <p:nvPr/>
        </p:nvCxnSpPr>
        <p:spPr>
          <a:xfrm flipH="1">
            <a:off x="4727848" y="4756707"/>
            <a:ext cx="179198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 flipV="1">
            <a:off x="6519830" y="4387084"/>
            <a:ext cx="4256690" cy="7392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115640" y="548640"/>
            <a:ext cx="10167840" cy="1179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Source </a:t>
            </a:r>
            <a:r>
              <a:rPr lang="en-US" altLang="ko-KR" sz="4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Next LT Pro"/>
              </a:rPr>
              <a:t>Code</a:t>
            </a:r>
            <a:r>
              <a:rPr lang="en-US" altLang="ko-KR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바탕"/>
                <a:ea typeface="바탕"/>
              </a:rPr>
              <a:t>Ⅱ</a:t>
            </a:r>
            <a:r>
              <a:rPr lang="en-US" altLang="ko-KR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바탕"/>
                <a:ea typeface="바탕"/>
              </a:rPr>
              <a:t> (Compare)</a:t>
            </a:r>
            <a:endParaRPr lang="ko-K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Next LT Pro"/>
            </a:endParaRPr>
          </a:p>
        </p:txBody>
      </p:sp>
      <p:pic>
        <p:nvPicPr>
          <p:cNvPr id="3074" name="Picture 2" descr="C:\UMS\UMS_발표자료\참고\Algorith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8" y="1709084"/>
            <a:ext cx="7863401" cy="514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97115"/>
              </p:ext>
            </p:extLst>
          </p:nvPr>
        </p:nvGraphicFramePr>
        <p:xfrm>
          <a:off x="8187136" y="1916832"/>
          <a:ext cx="3741511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255"/>
                <a:gridCol w="1297255"/>
                <a:gridCol w="1147001"/>
              </a:tblGrid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반시계방향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시계방향 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Based on Zero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Positive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Negative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Down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LED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/>
                        <a:t>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Off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184232" y="5373216"/>
            <a:ext cx="3816424" cy="10801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If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Degree</a:t>
            </a:r>
            <a:r>
              <a:rPr lang="en-US" altLang="ko-KR" sz="1600" dirty="0" smtClean="0">
                <a:solidFill>
                  <a:schemeClr val="tx1"/>
                </a:solidFill>
              </a:rPr>
              <a:t> Up, Down</a:t>
            </a:r>
            <a:r>
              <a:rPr lang="ko-KR" altLang="en-US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LED</a:t>
            </a:r>
            <a:r>
              <a:rPr lang="en-US" altLang="ko-KR" sz="1600" dirty="0" smtClean="0">
                <a:solidFill>
                  <a:schemeClr val="tx1"/>
                </a:solidFill>
              </a:rPr>
              <a:t> On, Off</a:t>
            </a:r>
          </a:p>
        </p:txBody>
      </p:sp>
    </p:spTree>
    <p:extLst>
      <p:ext uri="{BB962C8B-B14F-4D97-AF65-F5344CB8AC3E}">
        <p14:creationId xmlns:p14="http://schemas.microsoft.com/office/powerpoint/2010/main" val="282509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Words>418</Words>
  <Application>Microsoft Office PowerPoint</Application>
  <PresentationFormat>사용자 지정</PresentationFormat>
  <Paragraphs>146</Paragraphs>
  <Slides>13</Slides>
  <Notes>6</Notes>
  <HiddenSlides>0</HiddenSlides>
  <MMClips>2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테스트 영상</vt:lpstr>
      <vt:lpstr>CAN LOGGER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dc:description/>
  <cp:lastModifiedBy>DaeJong Jin</cp:lastModifiedBy>
  <cp:revision>480</cp:revision>
  <dcterms:created xsi:type="dcterms:W3CDTF">2020-06-16T02:32:51Z</dcterms:created>
  <dcterms:modified xsi:type="dcterms:W3CDTF">2020-06-30T00:58:38Z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